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 id="281" r:id="rId15"/>
    <p:sldId id="269" r:id="rId16"/>
    <p:sldId id="270" r:id="rId17"/>
    <p:sldId id="271" r:id="rId18"/>
    <p:sldId id="272" r:id="rId19"/>
    <p:sldId id="273" r:id="rId20"/>
    <p:sldId id="275" r:id="rId21"/>
    <p:sldId id="274" r:id="rId22"/>
    <p:sldId id="276" r:id="rId23"/>
    <p:sldId id="277" r:id="rId24"/>
    <p:sldId id="278" r:id="rId25"/>
    <p:sldId id="279" r:id="rId26"/>
    <p:sldId id="280" r:id="rId27"/>
    <p:sldId id="282" r:id="rId28"/>
    <p:sldId id="283" r:id="rId29"/>
    <p:sldId id="290" r:id="rId30"/>
    <p:sldId id="291" r:id="rId31"/>
    <p:sldId id="292" r:id="rId32"/>
    <p:sldId id="284" r:id="rId33"/>
    <p:sldId id="285" r:id="rId34"/>
    <p:sldId id="286" r:id="rId35"/>
    <p:sldId id="287" r:id="rId36"/>
    <p:sldId id="288" r:id="rId37"/>
    <p:sldId id="289" r:id="rId38"/>
    <p:sldId id="293" r:id="rId39"/>
    <p:sldId id="294" r:id="rId40"/>
    <p:sldId id="295"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7926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069F2252-6F1A-4A17-97AF-503CAA40A821}" type="datetimeFigureOut">
              <a:rPr lang="en-US" smtClean="0"/>
              <a:t>4/28/2019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1524450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2444509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581059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173302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0477269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307331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3739334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2161793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84FCD8-0F7F-4B3B-8E8B-0B22E3ED14A6}"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19C2C8-3BDD-449A-81D5-4F2F88AA4BE6}" type="slidenum">
              <a:rPr lang="en-US" smtClean="0"/>
              <a:t>‹#›</a:t>
            </a:fld>
            <a:endParaRPr lang="en-US"/>
          </a:p>
        </p:txBody>
      </p:sp>
    </p:spTree>
    <p:extLst>
      <p:ext uri="{BB962C8B-B14F-4D97-AF65-F5344CB8AC3E}">
        <p14:creationId xmlns:p14="http://schemas.microsoft.com/office/powerpoint/2010/main" val="214525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3935536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9F2252-6F1A-4A17-97AF-503CAA40A821}" type="datetimeFigureOut">
              <a:rPr lang="en-US" smtClean="0"/>
              <a:t>4/28/2019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3605578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9F2252-6F1A-4A17-97AF-503CAA40A821}" type="datetimeFigureOut">
              <a:rPr lang="en-US" smtClean="0"/>
              <a:t>4/28/2019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144943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9F2252-6F1A-4A17-97AF-503CAA40A821}" type="datetimeFigureOut">
              <a:rPr lang="en-US" smtClean="0"/>
              <a:t>4/28/2019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123022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9F2252-6F1A-4A17-97AF-503CAA40A821}" type="datetimeFigureOut">
              <a:rPr lang="en-US" smtClean="0"/>
              <a:t>4/28/2019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2987455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F2252-6F1A-4A17-97AF-503CAA40A821}" type="datetimeFigureOut">
              <a:rPr lang="en-US" smtClean="0"/>
              <a:t>4/28/2019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3391293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9F2252-6F1A-4A17-97AF-503CAA40A821}" type="datetimeFigureOut">
              <a:rPr lang="en-US" smtClean="0"/>
              <a:t>4/28/2019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2720653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069F2252-6F1A-4A17-97AF-503CAA40A821}" type="datetimeFigureOut">
              <a:rPr lang="en-US" smtClean="0"/>
              <a:t>4/28/2019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01D40F-2BF5-46A2-BFC2-F2DF3D92EEDC}" type="slidenum">
              <a:rPr lang="en-US" smtClean="0"/>
              <a:t>‹#›</a:t>
            </a:fld>
            <a:endParaRPr lang="en-US"/>
          </a:p>
        </p:txBody>
      </p:sp>
    </p:spTree>
    <p:extLst>
      <p:ext uri="{BB962C8B-B14F-4D97-AF65-F5344CB8AC3E}">
        <p14:creationId xmlns:p14="http://schemas.microsoft.com/office/powerpoint/2010/main" val="8120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69F2252-6F1A-4A17-97AF-503CAA40A821}" type="datetimeFigureOut">
              <a:rPr lang="en-US" smtClean="0"/>
              <a:t>4/28/2019</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AC01D40F-2BF5-46A2-BFC2-F2DF3D92EEDC}" type="slidenum">
              <a:rPr lang="en-US" smtClean="0"/>
              <a:t>‹#›</a:t>
            </a:fld>
            <a:endParaRPr lang="en-US"/>
          </a:p>
        </p:txBody>
      </p:sp>
    </p:spTree>
    <p:extLst>
      <p:ext uri="{BB962C8B-B14F-4D97-AF65-F5344CB8AC3E}">
        <p14:creationId xmlns:p14="http://schemas.microsoft.com/office/powerpoint/2010/main" val="16261506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8.xml"/><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hyperlink" Target="https://community.nxp.com/docs/DOC-1067" TargetMode="Externa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EECT 223 Lab Notebook</a:t>
            </a:r>
          </a:p>
        </p:txBody>
      </p:sp>
      <p:sp>
        <p:nvSpPr>
          <p:cNvPr id="3" name="Subtitle 2"/>
          <p:cNvSpPr>
            <a:spLocks noGrp="1"/>
          </p:cNvSpPr>
          <p:nvPr>
            <p:ph type="subTitle" idx="1"/>
          </p:nvPr>
        </p:nvSpPr>
        <p:spPr/>
        <p:txBody>
          <a:bodyPr/>
          <a:lstStyle/>
          <a:p>
            <a:r>
              <a:rPr lang="en-US" dirty="0"/>
              <a:t>Cohlten Green</a:t>
            </a:r>
          </a:p>
        </p:txBody>
      </p:sp>
    </p:spTree>
    <p:extLst>
      <p:ext uri="{BB962C8B-B14F-4D97-AF65-F5344CB8AC3E}">
        <p14:creationId xmlns:p14="http://schemas.microsoft.com/office/powerpoint/2010/main" val="2306491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Dc Generator Lab</a:t>
            </a:r>
          </a:p>
        </p:txBody>
      </p:sp>
      <p:sp>
        <p:nvSpPr>
          <p:cNvPr id="3" name="Content Placeholder 2"/>
          <p:cNvSpPr>
            <a:spLocks noGrp="1"/>
          </p:cNvSpPr>
          <p:nvPr>
            <p:ph sz="quarter" idx="13"/>
          </p:nvPr>
        </p:nvSpPr>
        <p:spPr>
          <a:xfrm>
            <a:off x="241112" y="851339"/>
            <a:ext cx="10363826" cy="4950372"/>
          </a:xfrm>
        </p:spPr>
        <p:txBody>
          <a:bodyPr/>
          <a:lstStyle/>
          <a:p>
            <a:r>
              <a:rPr lang="en-US" dirty="0"/>
              <a:t>Rotating the wheel counter clockwise does nothing. The LED will not turn on.</a:t>
            </a:r>
          </a:p>
          <a:p>
            <a:endParaRPr lang="en-US" dirty="0"/>
          </a:p>
          <a:p>
            <a:endParaRPr lang="en-US" dirty="0"/>
          </a:p>
          <a:p>
            <a:r>
              <a:rPr lang="en-US" dirty="0"/>
              <a:t>Rotating the wheel clockwise lights up the LED.</a:t>
            </a:r>
          </a:p>
          <a:p>
            <a:endParaRPr lang="en-US" dirty="0"/>
          </a:p>
          <a:p>
            <a:endParaRPr lang="en-US" dirty="0"/>
          </a:p>
          <a:p>
            <a:r>
              <a:rPr lang="en-US" dirty="0"/>
              <a:t>By flipping the magnet, the blue is matched with red and vise versa, rotating the wheel counter clockwise results in the LED being powered.</a:t>
            </a:r>
          </a:p>
        </p:txBody>
      </p:sp>
    </p:spTree>
    <p:extLst>
      <p:ext uri="{BB962C8B-B14F-4D97-AF65-F5344CB8AC3E}">
        <p14:creationId xmlns:p14="http://schemas.microsoft.com/office/powerpoint/2010/main" val="169137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Dc Generator Lab</a:t>
            </a:r>
          </a:p>
        </p:txBody>
      </p:sp>
      <p:pic>
        <p:nvPicPr>
          <p:cNvPr id="4" name="Picture 3">
            <a:extLst>
              <a:ext uri="{FF2B5EF4-FFF2-40B4-BE49-F238E27FC236}">
                <a16:creationId xmlns:a16="http://schemas.microsoft.com/office/drawing/2014/main" id="{752730A5-E7DA-4993-AF26-1A4D8621CC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023" y="3579601"/>
            <a:ext cx="5478011" cy="3081381"/>
          </a:xfrm>
          <a:prstGeom prst="rect">
            <a:avLst/>
          </a:prstGeom>
        </p:spPr>
      </p:pic>
      <p:pic>
        <p:nvPicPr>
          <p:cNvPr id="6" name="Picture 5">
            <a:extLst>
              <a:ext uri="{FF2B5EF4-FFF2-40B4-BE49-F238E27FC236}">
                <a16:creationId xmlns:a16="http://schemas.microsoft.com/office/drawing/2014/main" id="{2B7F4189-883F-47B9-AB23-FA949A2A1F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5967" y="1216474"/>
            <a:ext cx="5478010" cy="3081380"/>
          </a:xfrm>
          <a:prstGeom prst="rect">
            <a:avLst/>
          </a:prstGeom>
        </p:spPr>
      </p:pic>
    </p:spTree>
    <p:extLst>
      <p:ext uri="{BB962C8B-B14F-4D97-AF65-F5344CB8AC3E}">
        <p14:creationId xmlns:p14="http://schemas.microsoft.com/office/powerpoint/2010/main" val="2642012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Ac Generator Lab</a:t>
            </a:r>
          </a:p>
        </p:txBody>
      </p:sp>
      <p:sp>
        <p:nvSpPr>
          <p:cNvPr id="3" name="Content Placeholder 2"/>
          <p:cNvSpPr>
            <a:spLocks noGrp="1"/>
          </p:cNvSpPr>
          <p:nvPr>
            <p:ph sz="quarter" idx="13"/>
          </p:nvPr>
        </p:nvSpPr>
        <p:spPr>
          <a:xfrm>
            <a:off x="241112" y="851339"/>
            <a:ext cx="10363826" cy="4950372"/>
          </a:xfrm>
        </p:spPr>
        <p:txBody>
          <a:bodyPr/>
          <a:lstStyle/>
          <a:p>
            <a:r>
              <a:rPr lang="en-US" dirty="0"/>
              <a:t>Rotating the wheel either direction will power the LED</a:t>
            </a:r>
          </a:p>
          <a:p>
            <a:endParaRPr lang="en-US" dirty="0"/>
          </a:p>
          <a:p>
            <a:endParaRPr lang="en-US" dirty="0"/>
          </a:p>
          <a:p>
            <a:endParaRPr lang="en-US" dirty="0"/>
          </a:p>
          <a:p>
            <a:r>
              <a:rPr lang="en-US" dirty="0"/>
              <a:t>By flipping the magnet the AC LED has no effect. It’s powered regardless of rotation direction.</a:t>
            </a:r>
          </a:p>
        </p:txBody>
      </p:sp>
    </p:spTree>
    <p:extLst>
      <p:ext uri="{BB962C8B-B14F-4D97-AF65-F5344CB8AC3E}">
        <p14:creationId xmlns:p14="http://schemas.microsoft.com/office/powerpoint/2010/main" val="2707550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Ac Generator Lab</a:t>
            </a:r>
          </a:p>
        </p:txBody>
      </p:sp>
      <p:pic>
        <p:nvPicPr>
          <p:cNvPr id="4" name="Picture 3">
            <a:extLst>
              <a:ext uri="{FF2B5EF4-FFF2-40B4-BE49-F238E27FC236}">
                <a16:creationId xmlns:a16="http://schemas.microsoft.com/office/drawing/2014/main" id="{E76DC6E0-4FB0-4E88-BABB-BB1437F781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58454"/>
            <a:ext cx="6576969" cy="3699545"/>
          </a:xfrm>
          <a:prstGeom prst="rect">
            <a:avLst/>
          </a:prstGeom>
        </p:spPr>
      </p:pic>
      <p:sp>
        <p:nvSpPr>
          <p:cNvPr id="5" name="TextBox 4">
            <a:extLst>
              <a:ext uri="{FF2B5EF4-FFF2-40B4-BE49-F238E27FC236}">
                <a16:creationId xmlns:a16="http://schemas.microsoft.com/office/drawing/2014/main" id="{EE2E1656-D822-45A6-A26C-9D953061697B}"/>
              </a:ext>
            </a:extLst>
          </p:cNvPr>
          <p:cNvSpPr txBox="1"/>
          <p:nvPr/>
        </p:nvSpPr>
        <p:spPr>
          <a:xfrm>
            <a:off x="780410" y="2433995"/>
            <a:ext cx="4400564" cy="369332"/>
          </a:xfrm>
          <a:prstGeom prst="rect">
            <a:avLst/>
          </a:prstGeom>
          <a:noFill/>
        </p:spPr>
        <p:txBody>
          <a:bodyPr wrap="none" rtlCol="0">
            <a:spAutoFit/>
          </a:bodyPr>
          <a:lstStyle/>
          <a:p>
            <a:r>
              <a:rPr lang="en-US" dirty="0"/>
              <a:t>Same generator, simply flip the switch</a:t>
            </a:r>
          </a:p>
        </p:txBody>
      </p:sp>
    </p:spTree>
    <p:extLst>
      <p:ext uri="{BB962C8B-B14F-4D97-AF65-F5344CB8AC3E}">
        <p14:creationId xmlns:p14="http://schemas.microsoft.com/office/powerpoint/2010/main" val="1077194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Ac/dc Generator Lab</a:t>
            </a:r>
          </a:p>
        </p:txBody>
      </p:sp>
      <p:pic>
        <p:nvPicPr>
          <p:cNvPr id="6" name="Picture 5">
            <a:extLst>
              <a:ext uri="{FF2B5EF4-FFF2-40B4-BE49-F238E27FC236}">
                <a16:creationId xmlns:a16="http://schemas.microsoft.com/office/drawing/2014/main" id="{E8E5DB05-CEA2-43E2-872E-F745ADE29B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52939" y="2737127"/>
            <a:ext cx="4656900" cy="2619506"/>
          </a:xfrm>
          <a:prstGeom prst="rect">
            <a:avLst/>
          </a:prstGeom>
        </p:spPr>
      </p:pic>
      <p:pic>
        <p:nvPicPr>
          <p:cNvPr id="8" name="Picture 7">
            <a:extLst>
              <a:ext uri="{FF2B5EF4-FFF2-40B4-BE49-F238E27FC236}">
                <a16:creationId xmlns:a16="http://schemas.microsoft.com/office/drawing/2014/main" id="{843BE323-7B58-4DF1-ACC7-C00594FB85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371572" y="2756406"/>
            <a:ext cx="4656901" cy="2619507"/>
          </a:xfrm>
          <a:prstGeom prst="rect">
            <a:avLst/>
          </a:prstGeom>
        </p:spPr>
      </p:pic>
    </p:spTree>
    <p:extLst>
      <p:ext uri="{BB962C8B-B14F-4D97-AF65-F5344CB8AC3E}">
        <p14:creationId xmlns:p14="http://schemas.microsoft.com/office/powerpoint/2010/main" val="70244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3" name="Picture 2"/>
          <p:cNvPicPr>
            <a:picLocks noChangeAspect="1"/>
          </p:cNvPicPr>
          <p:nvPr/>
        </p:nvPicPr>
        <p:blipFill>
          <a:blip r:embed="rId2"/>
          <a:stretch>
            <a:fillRect/>
          </a:stretch>
        </p:blipFill>
        <p:spPr>
          <a:xfrm>
            <a:off x="2517885" y="1513489"/>
            <a:ext cx="4953828" cy="4898478"/>
          </a:xfrm>
          <a:prstGeom prst="rect">
            <a:avLst/>
          </a:prstGeom>
        </p:spPr>
      </p:pic>
    </p:spTree>
    <p:extLst>
      <p:ext uri="{BB962C8B-B14F-4D97-AF65-F5344CB8AC3E}">
        <p14:creationId xmlns:p14="http://schemas.microsoft.com/office/powerpoint/2010/main" val="2983548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4" name="Picture 3"/>
          <p:cNvPicPr>
            <a:picLocks noChangeAspect="1"/>
          </p:cNvPicPr>
          <p:nvPr/>
        </p:nvPicPr>
        <p:blipFill>
          <a:blip r:embed="rId2"/>
          <a:stretch>
            <a:fillRect/>
          </a:stretch>
        </p:blipFill>
        <p:spPr>
          <a:xfrm>
            <a:off x="2608774" y="1485460"/>
            <a:ext cx="5144400" cy="5044091"/>
          </a:xfrm>
          <a:prstGeom prst="rect">
            <a:avLst/>
          </a:prstGeom>
        </p:spPr>
      </p:pic>
    </p:spTree>
    <p:extLst>
      <p:ext uri="{BB962C8B-B14F-4D97-AF65-F5344CB8AC3E}">
        <p14:creationId xmlns:p14="http://schemas.microsoft.com/office/powerpoint/2010/main" val="2215581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3" name="Picture 2"/>
          <p:cNvPicPr>
            <a:picLocks noChangeAspect="1"/>
          </p:cNvPicPr>
          <p:nvPr/>
        </p:nvPicPr>
        <p:blipFill>
          <a:blip r:embed="rId2"/>
          <a:stretch>
            <a:fillRect/>
          </a:stretch>
        </p:blipFill>
        <p:spPr>
          <a:xfrm>
            <a:off x="2676525" y="1735853"/>
            <a:ext cx="5153682" cy="5031659"/>
          </a:xfrm>
          <a:prstGeom prst="rect">
            <a:avLst/>
          </a:prstGeom>
        </p:spPr>
      </p:pic>
    </p:spTree>
    <p:extLst>
      <p:ext uri="{BB962C8B-B14F-4D97-AF65-F5344CB8AC3E}">
        <p14:creationId xmlns:p14="http://schemas.microsoft.com/office/powerpoint/2010/main" val="1924864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3" name="Picture 2"/>
          <p:cNvPicPr>
            <a:picLocks noChangeAspect="1"/>
          </p:cNvPicPr>
          <p:nvPr/>
        </p:nvPicPr>
        <p:blipFill>
          <a:blip r:embed="rId2"/>
          <a:stretch>
            <a:fillRect/>
          </a:stretch>
        </p:blipFill>
        <p:spPr>
          <a:xfrm>
            <a:off x="736873" y="1555531"/>
            <a:ext cx="6829425" cy="1371600"/>
          </a:xfrm>
          <a:prstGeom prst="rect">
            <a:avLst/>
          </a:prstGeom>
        </p:spPr>
      </p:pic>
      <p:pic>
        <p:nvPicPr>
          <p:cNvPr id="4" name="Picture 3"/>
          <p:cNvPicPr>
            <a:picLocks noChangeAspect="1"/>
          </p:cNvPicPr>
          <p:nvPr/>
        </p:nvPicPr>
        <p:blipFill>
          <a:blip r:embed="rId3"/>
          <a:stretch>
            <a:fillRect/>
          </a:stretch>
        </p:blipFill>
        <p:spPr>
          <a:xfrm>
            <a:off x="736873" y="3062598"/>
            <a:ext cx="4572000" cy="2781300"/>
          </a:xfrm>
          <a:prstGeom prst="rect">
            <a:avLst/>
          </a:prstGeom>
        </p:spPr>
      </p:pic>
      <p:pic>
        <p:nvPicPr>
          <p:cNvPr id="5" name="Picture 4"/>
          <p:cNvPicPr>
            <a:picLocks noChangeAspect="1"/>
          </p:cNvPicPr>
          <p:nvPr/>
        </p:nvPicPr>
        <p:blipFill>
          <a:blip r:embed="rId4"/>
          <a:stretch>
            <a:fillRect/>
          </a:stretch>
        </p:blipFill>
        <p:spPr>
          <a:xfrm>
            <a:off x="5692338" y="3072123"/>
            <a:ext cx="4591050" cy="2771775"/>
          </a:xfrm>
          <a:prstGeom prst="rect">
            <a:avLst/>
          </a:prstGeom>
        </p:spPr>
      </p:pic>
    </p:spTree>
    <p:extLst>
      <p:ext uri="{BB962C8B-B14F-4D97-AF65-F5344CB8AC3E}">
        <p14:creationId xmlns:p14="http://schemas.microsoft.com/office/powerpoint/2010/main" val="12060528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3" name="Picture 2"/>
          <p:cNvPicPr>
            <a:picLocks noChangeAspect="1"/>
          </p:cNvPicPr>
          <p:nvPr/>
        </p:nvPicPr>
        <p:blipFill>
          <a:blip r:embed="rId2"/>
          <a:stretch>
            <a:fillRect/>
          </a:stretch>
        </p:blipFill>
        <p:spPr>
          <a:xfrm>
            <a:off x="913774" y="1586405"/>
            <a:ext cx="4600575" cy="2781300"/>
          </a:xfrm>
          <a:prstGeom prst="rect">
            <a:avLst/>
          </a:prstGeom>
        </p:spPr>
      </p:pic>
      <p:pic>
        <p:nvPicPr>
          <p:cNvPr id="4" name="Picture 3"/>
          <p:cNvPicPr>
            <a:picLocks noChangeAspect="1"/>
          </p:cNvPicPr>
          <p:nvPr/>
        </p:nvPicPr>
        <p:blipFill>
          <a:blip r:embed="rId3"/>
          <a:stretch>
            <a:fillRect/>
          </a:stretch>
        </p:blipFill>
        <p:spPr>
          <a:xfrm>
            <a:off x="6097477" y="1595930"/>
            <a:ext cx="4600575" cy="2771775"/>
          </a:xfrm>
          <a:prstGeom prst="rect">
            <a:avLst/>
          </a:prstGeom>
        </p:spPr>
      </p:pic>
      <p:pic>
        <p:nvPicPr>
          <p:cNvPr id="5" name="Picture 4"/>
          <p:cNvPicPr>
            <a:picLocks noChangeAspect="1"/>
          </p:cNvPicPr>
          <p:nvPr/>
        </p:nvPicPr>
        <p:blipFill>
          <a:blip r:embed="rId4"/>
          <a:stretch>
            <a:fillRect/>
          </a:stretch>
        </p:blipFill>
        <p:spPr>
          <a:xfrm>
            <a:off x="5180974" y="4667414"/>
            <a:ext cx="1466850" cy="1895475"/>
          </a:xfrm>
          <a:prstGeom prst="rect">
            <a:avLst/>
          </a:prstGeom>
        </p:spPr>
      </p:pic>
    </p:spTree>
    <p:extLst>
      <p:ext uri="{BB962C8B-B14F-4D97-AF65-F5344CB8AC3E}">
        <p14:creationId xmlns:p14="http://schemas.microsoft.com/office/powerpoint/2010/main" val="3407294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DC Motor Functionality</a:t>
            </a:r>
          </a:p>
        </p:txBody>
      </p:sp>
    </p:spTree>
    <p:extLst>
      <p:ext uri="{BB962C8B-B14F-4D97-AF65-F5344CB8AC3E}">
        <p14:creationId xmlns:p14="http://schemas.microsoft.com/office/powerpoint/2010/main" val="1377931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07" y="-400086"/>
            <a:ext cx="8534400" cy="1507067"/>
          </a:xfrm>
        </p:spPr>
        <p:txBody>
          <a:bodyPr/>
          <a:lstStyle/>
          <a:p>
            <a:r>
              <a:rPr lang="en-US" dirty="0"/>
              <a:t> Arduino Based Dyno Lab</a:t>
            </a:r>
          </a:p>
        </p:txBody>
      </p:sp>
      <p:sp>
        <p:nvSpPr>
          <p:cNvPr id="6" name="Rectangle 5"/>
          <p:cNvSpPr/>
          <p:nvPr/>
        </p:nvSpPr>
        <p:spPr>
          <a:xfrm>
            <a:off x="515007" y="924334"/>
            <a:ext cx="5307725" cy="5262979"/>
          </a:xfrm>
          <a:prstGeom prst="rect">
            <a:avLst/>
          </a:prstGeom>
        </p:spPr>
        <p:txBody>
          <a:bodyPr wrap="square" numCol="3">
            <a:spAutoFit/>
          </a:bodyPr>
          <a:lstStyle/>
          <a:p>
            <a:r>
              <a:rPr lang="en-US" sz="1200" dirty="0"/>
              <a:t>void setup() {</a:t>
            </a:r>
          </a:p>
          <a:p>
            <a:r>
              <a:rPr lang="en-US" sz="1200" dirty="0"/>
              <a:t>  </a:t>
            </a:r>
            <a:r>
              <a:rPr lang="en-US" sz="1200" dirty="0" err="1"/>
              <a:t>Serial.begin</a:t>
            </a:r>
            <a:r>
              <a:rPr lang="en-US" sz="1200" dirty="0"/>
              <a:t>(115200);</a:t>
            </a:r>
          </a:p>
          <a:p>
            <a:r>
              <a:rPr lang="en-US" sz="1200" dirty="0"/>
              <a:t>  </a:t>
            </a:r>
            <a:r>
              <a:rPr lang="en-US" sz="1200" dirty="0" err="1"/>
              <a:t>pinMode</a:t>
            </a:r>
            <a:r>
              <a:rPr lang="en-US" sz="1200" dirty="0"/>
              <a:t>(5, OUTPUT);</a:t>
            </a:r>
          </a:p>
          <a:p>
            <a:r>
              <a:rPr lang="en-US" sz="1200" dirty="0"/>
              <a:t>  </a:t>
            </a:r>
            <a:r>
              <a:rPr lang="en-US" sz="1200" dirty="0" err="1"/>
              <a:t>pinMode</a:t>
            </a:r>
            <a:r>
              <a:rPr lang="en-US" sz="1200" dirty="0"/>
              <a:t>(A0, INPUT);</a:t>
            </a:r>
          </a:p>
          <a:p>
            <a:r>
              <a:rPr lang="en-US" sz="1200" dirty="0"/>
              <a:t>  </a:t>
            </a:r>
            <a:r>
              <a:rPr lang="en-US" sz="1200" dirty="0" err="1"/>
              <a:t>int</a:t>
            </a:r>
            <a:r>
              <a:rPr lang="en-US" sz="1200" dirty="0"/>
              <a:t> </a:t>
            </a:r>
            <a:r>
              <a:rPr lang="en-US" sz="1200" dirty="0" err="1"/>
              <a:t>buttonPushCounter</a:t>
            </a:r>
            <a:r>
              <a:rPr lang="en-US" sz="1200" dirty="0"/>
              <a:t> = 0;</a:t>
            </a:r>
          </a:p>
          <a:p>
            <a:r>
              <a:rPr lang="en-US" sz="1200" dirty="0"/>
              <a:t>  </a:t>
            </a:r>
            <a:r>
              <a:rPr lang="en-US" sz="1200" dirty="0" err="1"/>
              <a:t>int</a:t>
            </a:r>
            <a:r>
              <a:rPr lang="en-US" sz="1200" dirty="0"/>
              <a:t> </a:t>
            </a:r>
            <a:r>
              <a:rPr lang="en-US" sz="1200" dirty="0" err="1"/>
              <a:t>buttonState</a:t>
            </a:r>
            <a:r>
              <a:rPr lang="en-US" sz="1200" dirty="0"/>
              <a:t> = 0;</a:t>
            </a:r>
          </a:p>
          <a:p>
            <a:r>
              <a:rPr lang="en-US" sz="1200" dirty="0"/>
              <a:t>  </a:t>
            </a:r>
            <a:r>
              <a:rPr lang="en-US" sz="1200" dirty="0" err="1"/>
              <a:t>int</a:t>
            </a:r>
            <a:r>
              <a:rPr lang="en-US" sz="1200" dirty="0"/>
              <a:t> </a:t>
            </a:r>
            <a:r>
              <a:rPr lang="en-US" sz="1200" dirty="0" err="1"/>
              <a:t>lastButtonState</a:t>
            </a:r>
            <a:r>
              <a:rPr lang="en-US" sz="1200" dirty="0"/>
              <a:t> = 0;</a:t>
            </a:r>
          </a:p>
          <a:p>
            <a:r>
              <a:rPr lang="en-US" sz="1200" dirty="0"/>
              <a:t>  </a:t>
            </a:r>
            <a:r>
              <a:rPr lang="en-US" sz="1200" dirty="0" err="1"/>
              <a:t>int</a:t>
            </a:r>
            <a:r>
              <a:rPr lang="en-US" sz="1200" dirty="0"/>
              <a:t> </a:t>
            </a:r>
            <a:r>
              <a:rPr lang="en-US" sz="1200" dirty="0" err="1"/>
              <a:t>swcount</a:t>
            </a:r>
            <a:r>
              <a:rPr lang="en-US" sz="1200" dirty="0"/>
              <a:t> = 0;</a:t>
            </a:r>
          </a:p>
          <a:p>
            <a:r>
              <a:rPr lang="en-US" sz="1200" dirty="0"/>
              <a:t>  </a:t>
            </a:r>
            <a:r>
              <a:rPr lang="en-US" sz="1200" dirty="0" err="1"/>
              <a:t>int</a:t>
            </a:r>
            <a:r>
              <a:rPr lang="en-US" sz="1200" dirty="0"/>
              <a:t> </a:t>
            </a:r>
            <a:r>
              <a:rPr lang="en-US" sz="1200" dirty="0" err="1"/>
              <a:t>pulsewidth</a:t>
            </a:r>
            <a:r>
              <a:rPr lang="en-US" sz="1200" dirty="0"/>
              <a:t> = 0;</a:t>
            </a:r>
          </a:p>
          <a:p>
            <a:r>
              <a:rPr lang="en-US" sz="1200" dirty="0"/>
              <a:t>  </a:t>
            </a:r>
          </a:p>
          <a:p>
            <a:r>
              <a:rPr lang="en-US" sz="1200" dirty="0"/>
              <a:t>  //Run Parameters</a:t>
            </a:r>
          </a:p>
          <a:p>
            <a:r>
              <a:rPr lang="en-US" sz="1200" dirty="0"/>
              <a:t>  </a:t>
            </a:r>
            <a:r>
              <a:rPr lang="en-US" sz="1200" dirty="0" err="1"/>
              <a:t>int</a:t>
            </a:r>
            <a:r>
              <a:rPr lang="en-US" sz="1200" dirty="0"/>
              <a:t> </a:t>
            </a:r>
            <a:r>
              <a:rPr lang="en-US" sz="1200" dirty="0" err="1"/>
              <a:t>RunTime</a:t>
            </a:r>
            <a:r>
              <a:rPr lang="en-US" sz="1200" dirty="0"/>
              <a:t> = 5000; //Time is in milliseconds</a:t>
            </a:r>
          </a:p>
          <a:p>
            <a:r>
              <a:rPr lang="en-US" sz="1200" dirty="0"/>
              <a:t>  </a:t>
            </a:r>
            <a:r>
              <a:rPr lang="en-US" sz="1200" dirty="0" err="1"/>
              <a:t>int</a:t>
            </a:r>
            <a:r>
              <a:rPr lang="en-US" sz="1200" dirty="0"/>
              <a:t> </a:t>
            </a:r>
            <a:r>
              <a:rPr lang="en-US" sz="1200" dirty="0" err="1"/>
              <a:t>CalibrationMode</a:t>
            </a:r>
            <a:r>
              <a:rPr lang="en-US" sz="1200" dirty="0"/>
              <a:t> = 0; //0 outputs rpm vs time, 1 outputs raw sensor data</a:t>
            </a:r>
          </a:p>
          <a:p>
            <a:r>
              <a:rPr lang="en-US" sz="1200" dirty="0"/>
              <a:t>  </a:t>
            </a:r>
            <a:r>
              <a:rPr lang="en-US" sz="1200" dirty="0" err="1"/>
              <a:t>int</a:t>
            </a:r>
            <a:r>
              <a:rPr lang="en-US" sz="1200" dirty="0"/>
              <a:t> </a:t>
            </a:r>
            <a:r>
              <a:rPr lang="en-US" sz="1200" dirty="0" err="1"/>
              <a:t>SensorCutoff</a:t>
            </a:r>
            <a:r>
              <a:rPr lang="en-US" sz="1200" dirty="0"/>
              <a:t> = 130; //Sensor value between high and low state</a:t>
            </a:r>
          </a:p>
          <a:p>
            <a:r>
              <a:rPr lang="en-US" sz="1200" dirty="0"/>
              <a:t>  </a:t>
            </a:r>
            <a:r>
              <a:rPr lang="en-US" sz="1200" dirty="0" err="1"/>
              <a:t>int</a:t>
            </a:r>
            <a:r>
              <a:rPr lang="en-US" sz="1200" dirty="0"/>
              <a:t> </a:t>
            </a:r>
            <a:r>
              <a:rPr lang="en-US" sz="1200" dirty="0" err="1"/>
              <a:t>MotorSpeed</a:t>
            </a:r>
            <a:r>
              <a:rPr lang="en-US" sz="1200" dirty="0"/>
              <a:t> = 100; //Expressed as a percentage from 100% to 0%</a:t>
            </a:r>
          </a:p>
        </p:txBody>
      </p:sp>
      <p:sp>
        <p:nvSpPr>
          <p:cNvPr id="3" name="TextBox 2"/>
          <p:cNvSpPr txBox="1"/>
          <p:nvPr/>
        </p:nvSpPr>
        <p:spPr>
          <a:xfrm>
            <a:off x="3552495" y="1662997"/>
            <a:ext cx="3090041" cy="3785652"/>
          </a:xfrm>
          <a:prstGeom prst="rect">
            <a:avLst/>
          </a:prstGeom>
          <a:noFill/>
        </p:spPr>
        <p:txBody>
          <a:bodyPr wrap="square" rtlCol="0">
            <a:spAutoFit/>
          </a:bodyPr>
          <a:lstStyle/>
          <a:p>
            <a:r>
              <a:rPr lang="en-US" sz="1200" dirty="0"/>
              <a:t> </a:t>
            </a:r>
            <a:r>
              <a:rPr lang="en-US" sz="1200" dirty="0" err="1"/>
              <a:t>analogReference</a:t>
            </a:r>
            <a:r>
              <a:rPr lang="en-US" sz="1200" dirty="0"/>
              <a:t>(EXTERNAL);</a:t>
            </a:r>
          </a:p>
          <a:p>
            <a:r>
              <a:rPr lang="en-US" sz="1200" dirty="0"/>
              <a:t>unsigned long time;</a:t>
            </a:r>
          </a:p>
          <a:p>
            <a:r>
              <a:rPr lang="en-US" sz="1200" dirty="0"/>
              <a:t>unsigned long </a:t>
            </a:r>
            <a:r>
              <a:rPr lang="en-US" sz="1200" dirty="0" err="1"/>
              <a:t>prevtime</a:t>
            </a:r>
            <a:r>
              <a:rPr lang="en-US" sz="1200" dirty="0"/>
              <a:t>;</a:t>
            </a:r>
          </a:p>
          <a:p>
            <a:r>
              <a:rPr lang="en-US" sz="1200" dirty="0"/>
              <a:t>unsigned long </a:t>
            </a:r>
            <a:r>
              <a:rPr lang="en-US" sz="1200" dirty="0" err="1"/>
              <a:t>curtime</a:t>
            </a:r>
            <a:r>
              <a:rPr lang="en-US" sz="1200" dirty="0"/>
              <a:t>;</a:t>
            </a:r>
          </a:p>
          <a:p>
            <a:r>
              <a:rPr lang="en-US" sz="1200" dirty="0"/>
              <a:t>time = </a:t>
            </a:r>
            <a:r>
              <a:rPr lang="en-US" sz="1200" dirty="0" err="1"/>
              <a:t>millis</a:t>
            </a:r>
            <a:r>
              <a:rPr lang="en-US" sz="1200" dirty="0"/>
              <a:t>();</a:t>
            </a:r>
          </a:p>
          <a:p>
            <a:r>
              <a:rPr lang="en-US" sz="1200" dirty="0" err="1"/>
              <a:t>prevtime</a:t>
            </a:r>
            <a:r>
              <a:rPr lang="en-US" sz="1200" dirty="0"/>
              <a:t> = 0;</a:t>
            </a:r>
          </a:p>
          <a:p>
            <a:r>
              <a:rPr lang="en-US" sz="1200" dirty="0" err="1"/>
              <a:t>curtime</a:t>
            </a:r>
            <a:r>
              <a:rPr lang="en-US" sz="1200" dirty="0"/>
              <a:t> = time-</a:t>
            </a:r>
            <a:r>
              <a:rPr lang="en-US" sz="1200" dirty="0" err="1"/>
              <a:t>prevtime</a:t>
            </a:r>
            <a:r>
              <a:rPr lang="en-US" sz="1200" dirty="0"/>
              <a:t>;</a:t>
            </a:r>
          </a:p>
          <a:p>
            <a:r>
              <a:rPr lang="en-US" sz="1200" dirty="0" err="1"/>
              <a:t>pulsewidth</a:t>
            </a:r>
            <a:r>
              <a:rPr lang="en-US" sz="1200" dirty="0"/>
              <a:t> = (</a:t>
            </a:r>
            <a:r>
              <a:rPr lang="en-US" sz="1200" dirty="0" err="1"/>
              <a:t>MotorSpeed</a:t>
            </a:r>
            <a:r>
              <a:rPr lang="en-US" sz="1200" dirty="0"/>
              <a:t>/100)*255;</a:t>
            </a:r>
          </a:p>
          <a:p>
            <a:r>
              <a:rPr lang="en-US" sz="1200" dirty="0"/>
              <a:t>while ((time) &lt;</a:t>
            </a:r>
            <a:r>
              <a:rPr lang="en-US" sz="1200" dirty="0" err="1"/>
              <a:t>RunTime</a:t>
            </a:r>
            <a:r>
              <a:rPr lang="en-US" sz="1200" dirty="0"/>
              <a:t>){</a:t>
            </a:r>
          </a:p>
          <a:p>
            <a:r>
              <a:rPr lang="en-US" sz="1200" dirty="0"/>
              <a:t>  </a:t>
            </a:r>
            <a:r>
              <a:rPr lang="en-US" sz="1200" dirty="0" err="1"/>
              <a:t>buttonState</a:t>
            </a:r>
            <a:r>
              <a:rPr lang="en-US" sz="1200" dirty="0"/>
              <a:t> = </a:t>
            </a:r>
            <a:r>
              <a:rPr lang="en-US" sz="1200" dirty="0" err="1"/>
              <a:t>analogRead</a:t>
            </a:r>
            <a:r>
              <a:rPr lang="en-US" sz="1200" dirty="0"/>
              <a:t>(A0);</a:t>
            </a:r>
          </a:p>
          <a:p>
            <a:r>
              <a:rPr lang="en-US" sz="1200" dirty="0"/>
              <a:t>  </a:t>
            </a:r>
            <a:r>
              <a:rPr lang="en-US" sz="1200" dirty="0" err="1"/>
              <a:t>digitalWrite</a:t>
            </a:r>
            <a:r>
              <a:rPr lang="en-US" sz="1200" dirty="0"/>
              <a:t>(5, </a:t>
            </a:r>
            <a:r>
              <a:rPr lang="en-US" sz="1200" dirty="0" err="1"/>
              <a:t>pulsewidth</a:t>
            </a:r>
            <a:r>
              <a:rPr lang="en-US" sz="1200" dirty="0"/>
              <a:t>);</a:t>
            </a:r>
          </a:p>
          <a:p>
            <a:r>
              <a:rPr lang="en-US" sz="1200" dirty="0"/>
              <a:t>  if (</a:t>
            </a:r>
            <a:r>
              <a:rPr lang="en-US" sz="1200" dirty="0" err="1"/>
              <a:t>buttonState</a:t>
            </a:r>
            <a:r>
              <a:rPr lang="en-US" sz="1200" dirty="0"/>
              <a:t> &gt; </a:t>
            </a:r>
            <a:r>
              <a:rPr lang="en-US" sz="1200" dirty="0" err="1"/>
              <a:t>SensorCutoff</a:t>
            </a:r>
            <a:r>
              <a:rPr lang="en-US" sz="1200" dirty="0"/>
              <a:t>){</a:t>
            </a:r>
          </a:p>
          <a:p>
            <a:r>
              <a:rPr lang="en-US" sz="1200" dirty="0"/>
              <a:t>    if (</a:t>
            </a:r>
            <a:r>
              <a:rPr lang="en-US" sz="1200" dirty="0" err="1"/>
              <a:t>lastButtonState</a:t>
            </a:r>
            <a:r>
              <a:rPr lang="en-US" sz="1200" dirty="0"/>
              <a:t> &lt;= </a:t>
            </a:r>
            <a:r>
              <a:rPr lang="en-US" sz="1200" dirty="0" err="1"/>
              <a:t>SensorCutoff</a:t>
            </a:r>
            <a:r>
              <a:rPr lang="en-US" sz="1200" dirty="0"/>
              <a:t>){</a:t>
            </a:r>
          </a:p>
          <a:p>
            <a:r>
              <a:rPr lang="en-US" sz="1200" dirty="0"/>
              <a:t>      </a:t>
            </a:r>
            <a:r>
              <a:rPr lang="en-US" sz="1200" dirty="0" err="1"/>
              <a:t>buttonPushCounter</a:t>
            </a:r>
            <a:r>
              <a:rPr lang="en-US" sz="1200" dirty="0"/>
              <a:t>++;</a:t>
            </a:r>
          </a:p>
          <a:p>
            <a:r>
              <a:rPr lang="en-US" sz="1200" dirty="0"/>
              <a:t>      </a:t>
            </a:r>
            <a:r>
              <a:rPr lang="en-US" sz="1200" dirty="0" err="1"/>
              <a:t>lastButtonState</a:t>
            </a:r>
            <a:r>
              <a:rPr lang="en-US" sz="1200" dirty="0"/>
              <a:t> = </a:t>
            </a:r>
            <a:r>
              <a:rPr lang="en-US" sz="1200" dirty="0" err="1"/>
              <a:t>buttonState</a:t>
            </a:r>
            <a:r>
              <a:rPr lang="en-US" sz="1200" dirty="0"/>
              <a:t>;</a:t>
            </a:r>
          </a:p>
          <a:p>
            <a:r>
              <a:rPr lang="en-US" sz="1200" dirty="0"/>
              <a:t>    }</a:t>
            </a:r>
          </a:p>
          <a:p>
            <a:r>
              <a:rPr lang="en-US" sz="1200" dirty="0"/>
              <a:t>  }</a:t>
            </a:r>
          </a:p>
          <a:p>
            <a:r>
              <a:rPr lang="en-US" sz="1200" dirty="0"/>
              <a:t>  //if (</a:t>
            </a:r>
            <a:r>
              <a:rPr lang="en-US" sz="1200" dirty="0" err="1"/>
              <a:t>buttonState</a:t>
            </a:r>
            <a:r>
              <a:rPr lang="en-US" sz="1200" dirty="0"/>
              <a:t> == 0){</a:t>
            </a:r>
          </a:p>
          <a:p>
            <a:r>
              <a:rPr lang="en-US" sz="1200" dirty="0"/>
              <a:t>  //</a:t>
            </a:r>
            <a:r>
              <a:rPr lang="en-US" sz="1200" dirty="0" err="1"/>
              <a:t>lastButtonState</a:t>
            </a:r>
            <a:r>
              <a:rPr lang="en-US" sz="1200" dirty="0"/>
              <a:t> = 0;</a:t>
            </a:r>
          </a:p>
          <a:p>
            <a:r>
              <a:rPr lang="en-US" sz="1200" dirty="0"/>
              <a:t>  //}</a:t>
            </a:r>
          </a:p>
        </p:txBody>
      </p:sp>
      <p:sp>
        <p:nvSpPr>
          <p:cNvPr id="4" name="TextBox 3"/>
          <p:cNvSpPr txBox="1"/>
          <p:nvPr/>
        </p:nvSpPr>
        <p:spPr>
          <a:xfrm>
            <a:off x="7115503" y="353448"/>
            <a:ext cx="4246179" cy="6001643"/>
          </a:xfrm>
          <a:prstGeom prst="rect">
            <a:avLst/>
          </a:prstGeom>
          <a:noFill/>
        </p:spPr>
        <p:txBody>
          <a:bodyPr wrap="square" rtlCol="0">
            <a:spAutoFit/>
          </a:bodyPr>
          <a:lstStyle/>
          <a:p>
            <a:r>
              <a:rPr lang="en-US" sz="1200" dirty="0"/>
              <a:t> </a:t>
            </a:r>
            <a:r>
              <a:rPr lang="en-US" sz="1200" dirty="0" err="1"/>
              <a:t>lastButtonState</a:t>
            </a:r>
            <a:r>
              <a:rPr lang="en-US" sz="1200" dirty="0"/>
              <a:t> = </a:t>
            </a:r>
            <a:r>
              <a:rPr lang="en-US" sz="1200" dirty="0" err="1"/>
              <a:t>buttonState</a:t>
            </a:r>
            <a:r>
              <a:rPr lang="en-US" sz="1200" dirty="0"/>
              <a:t>; </a:t>
            </a:r>
          </a:p>
          <a:p>
            <a:r>
              <a:rPr lang="en-US" sz="1200" dirty="0"/>
              <a:t>  </a:t>
            </a:r>
            <a:r>
              <a:rPr lang="en-US" sz="1200" dirty="0" err="1"/>
              <a:t>curtime</a:t>
            </a:r>
            <a:r>
              <a:rPr lang="en-US" sz="1200" dirty="0"/>
              <a:t> = time-</a:t>
            </a:r>
            <a:r>
              <a:rPr lang="en-US" sz="1200" dirty="0" err="1"/>
              <a:t>prevtime</a:t>
            </a:r>
            <a:r>
              <a:rPr lang="en-US" sz="1200" dirty="0"/>
              <a:t>;</a:t>
            </a:r>
          </a:p>
          <a:p>
            <a:r>
              <a:rPr lang="en-US" sz="1200" dirty="0"/>
              <a:t>  if (</a:t>
            </a:r>
            <a:r>
              <a:rPr lang="en-US" sz="1200" dirty="0" err="1"/>
              <a:t>curtime</a:t>
            </a:r>
            <a:r>
              <a:rPr lang="en-US" sz="1200" dirty="0"/>
              <a:t> &gt;= 100){</a:t>
            </a:r>
          </a:p>
          <a:p>
            <a:r>
              <a:rPr lang="en-US" sz="1200" dirty="0"/>
              <a:t>    if (</a:t>
            </a:r>
            <a:r>
              <a:rPr lang="en-US" sz="1200" dirty="0" err="1"/>
              <a:t>CalibrationMode</a:t>
            </a:r>
            <a:r>
              <a:rPr lang="en-US" sz="1200" dirty="0"/>
              <a:t> == 0){</a:t>
            </a:r>
          </a:p>
          <a:p>
            <a:r>
              <a:rPr lang="en-US" sz="1200" dirty="0"/>
              <a:t>    long rpm = (</a:t>
            </a:r>
            <a:r>
              <a:rPr lang="en-US" sz="1200" dirty="0" err="1"/>
              <a:t>buttonPushCounter</a:t>
            </a:r>
            <a:r>
              <a:rPr lang="en-US" sz="1200" dirty="0"/>
              <a:t>*60L/1.1L);</a:t>
            </a:r>
          </a:p>
          <a:p>
            <a:r>
              <a:rPr lang="en-US" sz="1200" dirty="0"/>
              <a:t>      </a:t>
            </a:r>
            <a:r>
              <a:rPr lang="en-US" sz="1200" dirty="0" err="1"/>
              <a:t>Serial.print</a:t>
            </a:r>
            <a:r>
              <a:rPr lang="en-US" sz="1200" dirty="0"/>
              <a:t>(time);</a:t>
            </a:r>
          </a:p>
          <a:p>
            <a:r>
              <a:rPr lang="en-US" sz="1200" dirty="0"/>
              <a:t>      </a:t>
            </a:r>
            <a:r>
              <a:rPr lang="en-US" sz="1200" dirty="0" err="1"/>
              <a:t>Serial.print</a:t>
            </a:r>
            <a:r>
              <a:rPr lang="en-US" sz="1200" dirty="0"/>
              <a:t>(",");</a:t>
            </a:r>
          </a:p>
          <a:p>
            <a:r>
              <a:rPr lang="en-US" sz="1200" dirty="0"/>
              <a:t>      </a:t>
            </a:r>
            <a:r>
              <a:rPr lang="en-US" sz="1200" dirty="0" err="1"/>
              <a:t>Serial.println</a:t>
            </a:r>
            <a:r>
              <a:rPr lang="en-US" sz="1200" dirty="0"/>
              <a:t>(rpm);</a:t>
            </a:r>
          </a:p>
          <a:p>
            <a:r>
              <a:rPr lang="en-US" sz="1200" dirty="0"/>
              <a:t>      </a:t>
            </a:r>
            <a:r>
              <a:rPr lang="en-US" sz="1200" dirty="0" err="1"/>
              <a:t>prevtime</a:t>
            </a:r>
            <a:r>
              <a:rPr lang="en-US" sz="1200" dirty="0"/>
              <a:t> = time;</a:t>
            </a:r>
          </a:p>
          <a:p>
            <a:r>
              <a:rPr lang="en-US" sz="1200" dirty="0"/>
              <a:t>      </a:t>
            </a:r>
            <a:r>
              <a:rPr lang="en-US" sz="1200" dirty="0" err="1"/>
              <a:t>buttonPushCounter</a:t>
            </a:r>
            <a:r>
              <a:rPr lang="en-US" sz="1200" dirty="0"/>
              <a:t> = 0;</a:t>
            </a:r>
          </a:p>
          <a:p>
            <a:r>
              <a:rPr lang="en-US" sz="1200" dirty="0"/>
              <a:t>    }</a:t>
            </a:r>
          </a:p>
          <a:p>
            <a:r>
              <a:rPr lang="en-US" sz="1200" dirty="0"/>
              <a:t>    else{</a:t>
            </a:r>
          </a:p>
          <a:p>
            <a:r>
              <a:rPr lang="en-US" sz="1200" dirty="0"/>
              <a:t>    long rpm = (</a:t>
            </a:r>
            <a:r>
              <a:rPr lang="en-US" sz="1200" dirty="0" err="1"/>
              <a:t>buttonState</a:t>
            </a:r>
            <a:r>
              <a:rPr lang="en-US" sz="1200" dirty="0"/>
              <a:t>);</a:t>
            </a:r>
          </a:p>
          <a:p>
            <a:r>
              <a:rPr lang="en-US" sz="1200" dirty="0"/>
              <a:t>      </a:t>
            </a:r>
            <a:r>
              <a:rPr lang="en-US" sz="1200" dirty="0" err="1"/>
              <a:t>Serial.print</a:t>
            </a:r>
            <a:r>
              <a:rPr lang="en-US" sz="1200" dirty="0"/>
              <a:t>(time);</a:t>
            </a:r>
          </a:p>
          <a:p>
            <a:r>
              <a:rPr lang="en-US" sz="1200" dirty="0"/>
              <a:t>      </a:t>
            </a:r>
            <a:r>
              <a:rPr lang="en-US" sz="1200" dirty="0" err="1"/>
              <a:t>Serial.print</a:t>
            </a:r>
            <a:r>
              <a:rPr lang="en-US" sz="1200" dirty="0"/>
              <a:t>(",");</a:t>
            </a:r>
          </a:p>
          <a:p>
            <a:r>
              <a:rPr lang="en-US" sz="1200" dirty="0"/>
              <a:t>      </a:t>
            </a:r>
            <a:r>
              <a:rPr lang="en-US" sz="1200" dirty="0" err="1"/>
              <a:t>Serial.println</a:t>
            </a:r>
            <a:r>
              <a:rPr lang="en-US" sz="1200" dirty="0"/>
              <a:t>(rpm);</a:t>
            </a:r>
          </a:p>
          <a:p>
            <a:r>
              <a:rPr lang="en-US" sz="1200" dirty="0"/>
              <a:t>      </a:t>
            </a:r>
            <a:r>
              <a:rPr lang="en-US" sz="1200" dirty="0" err="1"/>
              <a:t>prevtime</a:t>
            </a:r>
            <a:r>
              <a:rPr lang="en-US" sz="1200" dirty="0"/>
              <a:t> = time;</a:t>
            </a:r>
          </a:p>
          <a:p>
            <a:r>
              <a:rPr lang="en-US" sz="1200" dirty="0"/>
              <a:t>      </a:t>
            </a:r>
            <a:r>
              <a:rPr lang="en-US" sz="1200" dirty="0" err="1"/>
              <a:t>buttonPushCounter</a:t>
            </a:r>
            <a:r>
              <a:rPr lang="en-US" sz="1200" dirty="0"/>
              <a:t> = 0;  </a:t>
            </a:r>
          </a:p>
          <a:p>
            <a:r>
              <a:rPr lang="en-US" sz="1200" dirty="0"/>
              <a:t>    }  </a:t>
            </a:r>
          </a:p>
          <a:p>
            <a:r>
              <a:rPr lang="en-US" sz="1200" dirty="0"/>
              <a:t>  }</a:t>
            </a:r>
          </a:p>
          <a:p>
            <a:r>
              <a:rPr lang="en-US" sz="1200" dirty="0"/>
              <a:t>  time = </a:t>
            </a:r>
            <a:r>
              <a:rPr lang="en-US" sz="1200" dirty="0" err="1"/>
              <a:t>millis</a:t>
            </a:r>
            <a:r>
              <a:rPr lang="en-US" sz="1200" dirty="0"/>
              <a:t>();</a:t>
            </a:r>
          </a:p>
          <a:p>
            <a:r>
              <a:rPr lang="en-US" sz="1200" dirty="0"/>
              <a:t>}</a:t>
            </a:r>
          </a:p>
          <a:p>
            <a:r>
              <a:rPr lang="en-US" sz="1200" dirty="0"/>
              <a:t>  </a:t>
            </a:r>
            <a:r>
              <a:rPr lang="en-US" sz="1200" dirty="0" err="1"/>
              <a:t>digitalWrite</a:t>
            </a:r>
            <a:r>
              <a:rPr lang="en-US" sz="1200" dirty="0"/>
              <a:t>(5, LOW);</a:t>
            </a:r>
          </a:p>
          <a:p>
            <a:r>
              <a:rPr lang="en-US" sz="1200" dirty="0"/>
              <a:t>  //</a:t>
            </a:r>
            <a:r>
              <a:rPr lang="en-US" sz="1200" dirty="0" err="1"/>
              <a:t>Serial.print</a:t>
            </a:r>
            <a:r>
              <a:rPr lang="en-US" sz="1200" dirty="0"/>
              <a:t>("Revolutions = ");</a:t>
            </a:r>
          </a:p>
          <a:p>
            <a:r>
              <a:rPr lang="en-US" sz="1200" dirty="0"/>
              <a:t>  //</a:t>
            </a:r>
            <a:r>
              <a:rPr lang="en-US" sz="1200" dirty="0" err="1"/>
              <a:t>Serial.println</a:t>
            </a:r>
            <a:r>
              <a:rPr lang="en-US" sz="1200" dirty="0"/>
              <a:t>(</a:t>
            </a:r>
            <a:r>
              <a:rPr lang="en-US" sz="1200" dirty="0" err="1"/>
              <a:t>buttonPushCounter</a:t>
            </a:r>
            <a:r>
              <a:rPr lang="en-US" sz="1200" dirty="0"/>
              <a:t>);</a:t>
            </a:r>
          </a:p>
          <a:p>
            <a:r>
              <a:rPr lang="en-US" sz="1200" dirty="0"/>
              <a:t>  //long rpm = (</a:t>
            </a:r>
            <a:r>
              <a:rPr lang="en-US" sz="1200" dirty="0" err="1"/>
              <a:t>buttonPushCounter</a:t>
            </a:r>
            <a:r>
              <a:rPr lang="en-US" sz="1200" dirty="0"/>
              <a:t>*600L);</a:t>
            </a:r>
          </a:p>
          <a:p>
            <a:r>
              <a:rPr lang="en-US" sz="1200" dirty="0"/>
              <a:t>  //</a:t>
            </a:r>
            <a:r>
              <a:rPr lang="en-US" sz="1200" dirty="0" err="1"/>
              <a:t>Serial.print</a:t>
            </a:r>
            <a:r>
              <a:rPr lang="en-US" sz="1200" dirty="0"/>
              <a:t>("RPM = ");</a:t>
            </a:r>
          </a:p>
          <a:p>
            <a:r>
              <a:rPr lang="en-US" sz="1200" dirty="0"/>
              <a:t>  //</a:t>
            </a:r>
            <a:r>
              <a:rPr lang="en-US" sz="1200" dirty="0" err="1"/>
              <a:t>Serial.println</a:t>
            </a:r>
            <a:r>
              <a:rPr lang="en-US" sz="1200" dirty="0"/>
              <a:t>(rpm);</a:t>
            </a:r>
          </a:p>
          <a:p>
            <a:r>
              <a:rPr lang="en-US" sz="1200" dirty="0"/>
              <a:t>}</a:t>
            </a:r>
          </a:p>
          <a:p>
            <a:endParaRPr lang="en-US" sz="1200" dirty="0"/>
          </a:p>
          <a:p>
            <a:r>
              <a:rPr lang="en-US" sz="1200" dirty="0"/>
              <a:t>void loop() {</a:t>
            </a:r>
          </a:p>
          <a:p>
            <a:r>
              <a:rPr lang="en-US" sz="1200" dirty="0"/>
              <a:t>}</a:t>
            </a:r>
          </a:p>
        </p:txBody>
      </p:sp>
    </p:spTree>
    <p:extLst>
      <p:ext uri="{BB962C8B-B14F-4D97-AF65-F5344CB8AC3E}">
        <p14:creationId xmlns:p14="http://schemas.microsoft.com/office/powerpoint/2010/main" val="2877529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sp>
        <p:nvSpPr>
          <p:cNvPr id="6" name="Rectangle 5"/>
          <p:cNvSpPr/>
          <p:nvPr/>
        </p:nvSpPr>
        <p:spPr>
          <a:xfrm>
            <a:off x="1008993" y="2254497"/>
            <a:ext cx="6096000" cy="646331"/>
          </a:xfrm>
          <a:prstGeom prst="rect">
            <a:avLst/>
          </a:prstGeom>
        </p:spPr>
        <p:txBody>
          <a:bodyPr>
            <a:spAutoFit/>
          </a:bodyPr>
          <a:lstStyle/>
          <a:p>
            <a:r>
              <a:rPr lang="en-US" dirty="0"/>
              <a:t>http://www.instructables.com/id/RC-Motor-Dynamometer-V10/</a:t>
            </a:r>
          </a:p>
        </p:txBody>
      </p:sp>
    </p:spTree>
    <p:extLst>
      <p:ext uri="{BB962C8B-B14F-4D97-AF65-F5344CB8AC3E}">
        <p14:creationId xmlns:p14="http://schemas.microsoft.com/office/powerpoint/2010/main" val="3264392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4" name="Picture 3">
            <a:extLst>
              <a:ext uri="{FF2B5EF4-FFF2-40B4-BE49-F238E27FC236}">
                <a16:creationId xmlns:a16="http://schemas.microsoft.com/office/drawing/2014/main" id="{72A49B8E-F1FD-45F1-985D-7DE3D22CD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006" y="3825380"/>
            <a:ext cx="4839516" cy="2722228"/>
          </a:xfrm>
          <a:prstGeom prst="rect">
            <a:avLst/>
          </a:prstGeom>
        </p:spPr>
      </p:pic>
      <p:pic>
        <p:nvPicPr>
          <p:cNvPr id="7" name="Picture 6">
            <a:extLst>
              <a:ext uri="{FF2B5EF4-FFF2-40B4-BE49-F238E27FC236}">
                <a16:creationId xmlns:a16="http://schemas.microsoft.com/office/drawing/2014/main" id="{9E7A0362-C649-48C6-B428-06EAA9F98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744" y="1870744"/>
            <a:ext cx="4839516" cy="2722228"/>
          </a:xfrm>
          <a:prstGeom prst="rect">
            <a:avLst/>
          </a:prstGeom>
        </p:spPr>
      </p:pic>
    </p:spTree>
    <p:extLst>
      <p:ext uri="{BB962C8B-B14F-4D97-AF65-F5344CB8AC3E}">
        <p14:creationId xmlns:p14="http://schemas.microsoft.com/office/powerpoint/2010/main" val="1929967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5" name="Picture 4">
            <a:extLst>
              <a:ext uri="{FF2B5EF4-FFF2-40B4-BE49-F238E27FC236}">
                <a16:creationId xmlns:a16="http://schemas.microsoft.com/office/drawing/2014/main" id="{CDC865D1-DB92-4C0F-A5D7-CBBEF5AF93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448" y="3544404"/>
            <a:ext cx="5480807" cy="3082954"/>
          </a:xfrm>
          <a:prstGeom prst="rect">
            <a:avLst/>
          </a:prstGeom>
        </p:spPr>
      </p:pic>
      <p:pic>
        <p:nvPicPr>
          <p:cNvPr id="8" name="Picture 7">
            <a:extLst>
              <a:ext uri="{FF2B5EF4-FFF2-40B4-BE49-F238E27FC236}">
                <a16:creationId xmlns:a16="http://schemas.microsoft.com/office/drawing/2014/main" id="{B383D2DF-C66F-4D49-AF28-5AEF1C2EA6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3353" y="1737709"/>
            <a:ext cx="5480807" cy="3082954"/>
          </a:xfrm>
          <a:prstGeom prst="rect">
            <a:avLst/>
          </a:prstGeom>
        </p:spPr>
      </p:pic>
    </p:spTree>
    <p:extLst>
      <p:ext uri="{BB962C8B-B14F-4D97-AF65-F5344CB8AC3E}">
        <p14:creationId xmlns:p14="http://schemas.microsoft.com/office/powerpoint/2010/main" val="217894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4" name="Picture 3">
            <a:extLst>
              <a:ext uri="{FF2B5EF4-FFF2-40B4-BE49-F238E27FC236}">
                <a16:creationId xmlns:a16="http://schemas.microsoft.com/office/drawing/2014/main" id="{4B8F7DAA-7C36-4407-B666-D308446E26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9724" y="3746208"/>
            <a:ext cx="5293453" cy="2977567"/>
          </a:xfrm>
          <a:prstGeom prst="rect">
            <a:avLst/>
          </a:prstGeom>
        </p:spPr>
      </p:pic>
      <p:pic>
        <p:nvPicPr>
          <p:cNvPr id="7" name="Picture 6">
            <a:extLst>
              <a:ext uri="{FF2B5EF4-FFF2-40B4-BE49-F238E27FC236}">
                <a16:creationId xmlns:a16="http://schemas.microsoft.com/office/drawing/2014/main" id="{A8D66286-9F8B-4137-BED1-820FE9AB1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07017"/>
            <a:ext cx="5293452" cy="2977566"/>
          </a:xfrm>
          <a:prstGeom prst="rect">
            <a:avLst/>
          </a:prstGeom>
        </p:spPr>
      </p:pic>
    </p:spTree>
    <p:extLst>
      <p:ext uri="{BB962C8B-B14F-4D97-AF65-F5344CB8AC3E}">
        <p14:creationId xmlns:p14="http://schemas.microsoft.com/office/powerpoint/2010/main" val="38716405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5" name="Picture 4">
            <a:extLst>
              <a:ext uri="{FF2B5EF4-FFF2-40B4-BE49-F238E27FC236}">
                <a16:creationId xmlns:a16="http://schemas.microsoft.com/office/drawing/2014/main" id="{47C4804D-0D8D-4D9D-8550-8FE2A11E5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114" y="3498789"/>
            <a:ext cx="5561901" cy="3128569"/>
          </a:xfrm>
          <a:prstGeom prst="rect">
            <a:avLst/>
          </a:prstGeom>
        </p:spPr>
      </p:pic>
      <p:pic>
        <p:nvPicPr>
          <p:cNvPr id="8" name="Picture 7">
            <a:extLst>
              <a:ext uri="{FF2B5EF4-FFF2-40B4-BE49-F238E27FC236}">
                <a16:creationId xmlns:a16="http://schemas.microsoft.com/office/drawing/2014/main" id="{065E6426-98F2-42DF-8320-A118ABBC84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604918"/>
            <a:ext cx="5561901" cy="3128569"/>
          </a:xfrm>
          <a:prstGeom prst="rect">
            <a:avLst/>
          </a:prstGeom>
        </p:spPr>
      </p:pic>
    </p:spTree>
    <p:extLst>
      <p:ext uri="{BB962C8B-B14F-4D97-AF65-F5344CB8AC3E}">
        <p14:creationId xmlns:p14="http://schemas.microsoft.com/office/powerpoint/2010/main" val="4097097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Arduino Based Dyno Lab</a:t>
            </a:r>
          </a:p>
        </p:txBody>
      </p:sp>
      <p:pic>
        <p:nvPicPr>
          <p:cNvPr id="4" name="Picture 3">
            <a:extLst>
              <a:ext uri="{FF2B5EF4-FFF2-40B4-BE49-F238E27FC236}">
                <a16:creationId xmlns:a16="http://schemas.microsoft.com/office/drawing/2014/main" id="{7ACEFB85-0691-44AF-9FF8-0616F31FE8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892" y="3429000"/>
            <a:ext cx="5780015" cy="3251258"/>
          </a:xfrm>
          <a:prstGeom prst="rect">
            <a:avLst/>
          </a:prstGeom>
        </p:spPr>
      </p:pic>
      <p:pic>
        <p:nvPicPr>
          <p:cNvPr id="7" name="Picture 6">
            <a:extLst>
              <a:ext uri="{FF2B5EF4-FFF2-40B4-BE49-F238E27FC236}">
                <a16:creationId xmlns:a16="http://schemas.microsoft.com/office/drawing/2014/main" id="{CFD32C7F-FE09-46E0-B6B2-3C93B8E5AD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576" y="1324937"/>
            <a:ext cx="5780015" cy="3251258"/>
          </a:xfrm>
          <a:prstGeom prst="rect">
            <a:avLst/>
          </a:prstGeom>
        </p:spPr>
      </p:pic>
    </p:spTree>
    <p:extLst>
      <p:ext uri="{BB962C8B-B14F-4D97-AF65-F5344CB8AC3E}">
        <p14:creationId xmlns:p14="http://schemas.microsoft.com/office/powerpoint/2010/main" val="35254284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small basic motor test</a:t>
            </a:r>
          </a:p>
        </p:txBody>
      </p:sp>
      <p:pic>
        <p:nvPicPr>
          <p:cNvPr id="38" name="Picture 37">
            <a:extLst>
              <a:ext uri="{FF2B5EF4-FFF2-40B4-BE49-F238E27FC236}">
                <a16:creationId xmlns:a16="http://schemas.microsoft.com/office/drawing/2014/main" id="{7C5BC9D1-E827-4FCB-98F9-1E7EB306E8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929381" y="2309990"/>
            <a:ext cx="5037586" cy="2833642"/>
          </a:xfrm>
          <a:prstGeom prst="rect">
            <a:avLst/>
          </a:prstGeom>
        </p:spPr>
      </p:pic>
      <p:pic>
        <p:nvPicPr>
          <p:cNvPr id="40" name="Picture 39">
            <a:extLst>
              <a:ext uri="{FF2B5EF4-FFF2-40B4-BE49-F238E27FC236}">
                <a16:creationId xmlns:a16="http://schemas.microsoft.com/office/drawing/2014/main" id="{7C007E9F-3F3D-4074-A493-94C2E457F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784" y="2734810"/>
            <a:ext cx="6703735" cy="3770851"/>
          </a:xfrm>
          <a:prstGeom prst="rect">
            <a:avLst/>
          </a:prstGeom>
        </p:spPr>
      </p:pic>
      <p:sp>
        <p:nvSpPr>
          <p:cNvPr id="3" name="TextBox 2">
            <a:extLst>
              <a:ext uri="{FF2B5EF4-FFF2-40B4-BE49-F238E27FC236}">
                <a16:creationId xmlns:a16="http://schemas.microsoft.com/office/drawing/2014/main" id="{7D1EC8EA-2356-4E5C-889C-3C2D338225BE}"/>
              </a:ext>
            </a:extLst>
          </p:cNvPr>
          <p:cNvSpPr txBox="1"/>
          <p:nvPr/>
        </p:nvSpPr>
        <p:spPr>
          <a:xfrm>
            <a:off x="6437647" y="1692124"/>
            <a:ext cx="1593706" cy="369332"/>
          </a:xfrm>
          <a:prstGeom prst="rect">
            <a:avLst/>
          </a:prstGeom>
          <a:noFill/>
        </p:spPr>
        <p:txBody>
          <a:bodyPr wrap="none" rtlCol="0">
            <a:spAutoFit/>
          </a:bodyPr>
          <a:lstStyle/>
          <a:p>
            <a:r>
              <a:rPr lang="en-US" dirty="0"/>
              <a:t>3v DC motor</a:t>
            </a:r>
          </a:p>
        </p:txBody>
      </p:sp>
    </p:spTree>
    <p:extLst>
      <p:ext uri="{BB962C8B-B14F-4D97-AF65-F5344CB8AC3E}">
        <p14:creationId xmlns:p14="http://schemas.microsoft.com/office/powerpoint/2010/main" val="2959434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pic>
        <p:nvPicPr>
          <p:cNvPr id="4" name="Picture 3">
            <a:extLst>
              <a:ext uri="{FF2B5EF4-FFF2-40B4-BE49-F238E27FC236}">
                <a16:creationId xmlns:a16="http://schemas.microsoft.com/office/drawing/2014/main" id="{C1F65571-0140-45ED-9178-9907424B92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042573" y="2071466"/>
            <a:ext cx="4970474" cy="2795892"/>
          </a:xfrm>
          <a:prstGeom prst="rect">
            <a:avLst/>
          </a:prstGeom>
        </p:spPr>
      </p:pic>
      <p:pic>
        <p:nvPicPr>
          <p:cNvPr id="10" name="Picture 9">
            <a:extLst>
              <a:ext uri="{FF2B5EF4-FFF2-40B4-BE49-F238E27FC236}">
                <a16:creationId xmlns:a16="http://schemas.microsoft.com/office/drawing/2014/main" id="{E5A5D2F2-33F0-4B95-857D-CAD2E98A9D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838" y="2407641"/>
            <a:ext cx="6837959" cy="3846352"/>
          </a:xfrm>
          <a:prstGeom prst="rect">
            <a:avLst/>
          </a:prstGeom>
        </p:spPr>
      </p:pic>
    </p:spTree>
    <p:extLst>
      <p:ext uri="{BB962C8B-B14F-4D97-AF65-F5344CB8AC3E}">
        <p14:creationId xmlns:p14="http://schemas.microsoft.com/office/powerpoint/2010/main" val="971093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sp>
        <p:nvSpPr>
          <p:cNvPr id="3" name="TextBox 2">
            <a:extLst>
              <a:ext uri="{FF2B5EF4-FFF2-40B4-BE49-F238E27FC236}">
                <a16:creationId xmlns:a16="http://schemas.microsoft.com/office/drawing/2014/main" id="{6F6C37C7-B9DE-4A2F-B437-C3D50CCE5FD7}"/>
              </a:ext>
            </a:extLst>
          </p:cNvPr>
          <p:cNvSpPr txBox="1"/>
          <p:nvPr/>
        </p:nvSpPr>
        <p:spPr>
          <a:xfrm>
            <a:off x="1254575" y="1737709"/>
            <a:ext cx="4231825" cy="3046988"/>
          </a:xfrm>
          <a:prstGeom prst="rect">
            <a:avLst/>
          </a:prstGeom>
          <a:noFill/>
        </p:spPr>
        <p:txBody>
          <a:bodyPr wrap="square" rtlCol="0">
            <a:spAutoFit/>
          </a:bodyPr>
          <a:lstStyle/>
          <a:p>
            <a:r>
              <a:rPr lang="en-US" sz="2400" dirty="0"/>
              <a:t>2 pole armature:</a:t>
            </a:r>
          </a:p>
          <a:p>
            <a:pPr marL="285750" indent="-285750">
              <a:buFont typeface="Arial" panose="020B0604020202020204" pitchFamily="34" charset="0"/>
              <a:buChar char="•"/>
            </a:pPr>
            <a:r>
              <a:rPr lang="en-US" sz="2400" dirty="0"/>
              <a:t>1.70A</a:t>
            </a:r>
          </a:p>
          <a:p>
            <a:pPr marL="285750" indent="-285750">
              <a:buFont typeface="Arial" panose="020B0604020202020204" pitchFamily="34" charset="0"/>
              <a:buChar char="•"/>
            </a:pPr>
            <a:r>
              <a:rPr lang="en-US" sz="2400" dirty="0"/>
              <a:t>2.3v</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Electro magnetized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Needs a push or applied torque to start running</a:t>
            </a:r>
          </a:p>
        </p:txBody>
      </p:sp>
    </p:spTree>
    <p:extLst>
      <p:ext uri="{BB962C8B-B14F-4D97-AF65-F5344CB8AC3E}">
        <p14:creationId xmlns:p14="http://schemas.microsoft.com/office/powerpoint/2010/main" val="354097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210" y="388298"/>
            <a:ext cx="8534400" cy="1507067"/>
          </a:xfrm>
        </p:spPr>
        <p:txBody>
          <a:bodyPr/>
          <a:lstStyle/>
          <a:p>
            <a:r>
              <a:rPr lang="en-US" dirty="0"/>
              <a:t>What is a DC Motor?</a:t>
            </a:r>
          </a:p>
        </p:txBody>
      </p:sp>
      <p:sp>
        <p:nvSpPr>
          <p:cNvPr id="3" name="Content Placeholder 2"/>
          <p:cNvSpPr>
            <a:spLocks noGrp="1"/>
          </p:cNvSpPr>
          <p:nvPr>
            <p:ph sz="quarter" idx="13"/>
          </p:nvPr>
        </p:nvSpPr>
        <p:spPr>
          <a:xfrm>
            <a:off x="976210" y="1400140"/>
            <a:ext cx="10363826" cy="3424107"/>
          </a:xfrm>
        </p:spPr>
        <p:txBody>
          <a:bodyPr/>
          <a:lstStyle/>
          <a:p>
            <a:r>
              <a:rPr lang="en-US" dirty="0"/>
              <a:t>A DC motor is a machine that transforms electric energy into mechanical energy in the form of rotation.</a:t>
            </a:r>
          </a:p>
        </p:txBody>
      </p:sp>
    </p:spTree>
    <p:extLst>
      <p:ext uri="{BB962C8B-B14F-4D97-AF65-F5344CB8AC3E}">
        <p14:creationId xmlns:p14="http://schemas.microsoft.com/office/powerpoint/2010/main" val="296456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sp>
        <p:nvSpPr>
          <p:cNvPr id="3" name="TextBox 2">
            <a:extLst>
              <a:ext uri="{FF2B5EF4-FFF2-40B4-BE49-F238E27FC236}">
                <a16:creationId xmlns:a16="http://schemas.microsoft.com/office/drawing/2014/main" id="{6F6C37C7-B9DE-4A2F-B437-C3D50CCE5FD7}"/>
              </a:ext>
            </a:extLst>
          </p:cNvPr>
          <p:cNvSpPr txBox="1"/>
          <p:nvPr/>
        </p:nvSpPr>
        <p:spPr>
          <a:xfrm>
            <a:off x="1254575" y="1737709"/>
            <a:ext cx="4231825" cy="4893647"/>
          </a:xfrm>
          <a:prstGeom prst="rect">
            <a:avLst/>
          </a:prstGeom>
          <a:noFill/>
        </p:spPr>
        <p:txBody>
          <a:bodyPr wrap="square" rtlCol="0">
            <a:spAutoFit/>
          </a:bodyPr>
          <a:lstStyle/>
          <a:p>
            <a:r>
              <a:rPr lang="en-US" sz="2400" dirty="0"/>
              <a:t>3 pole armature:</a:t>
            </a:r>
          </a:p>
          <a:p>
            <a:pPr marL="285750" indent="-285750">
              <a:buFont typeface="Arial" panose="020B0604020202020204" pitchFamily="34" charset="0"/>
              <a:buChar char="•"/>
            </a:pPr>
            <a:r>
              <a:rPr lang="en-US" sz="2400" dirty="0"/>
              <a:t>1.10A</a:t>
            </a:r>
          </a:p>
          <a:p>
            <a:pPr marL="285750" indent="-285750">
              <a:buFont typeface="Arial" panose="020B0604020202020204" pitchFamily="34" charset="0"/>
              <a:buChar char="•"/>
            </a:pPr>
            <a:r>
              <a:rPr lang="en-US" sz="2400" dirty="0"/>
              <a:t>1.6v</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Electro magnetized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Needs a push or applied torque to start running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Using the same current and voltage as the 2 pole armature test, the 3 pole runs faster</a:t>
            </a:r>
          </a:p>
        </p:txBody>
      </p:sp>
    </p:spTree>
    <p:extLst>
      <p:ext uri="{BB962C8B-B14F-4D97-AF65-F5344CB8AC3E}">
        <p14:creationId xmlns:p14="http://schemas.microsoft.com/office/powerpoint/2010/main" val="3125059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sp>
        <p:nvSpPr>
          <p:cNvPr id="3" name="TextBox 2">
            <a:extLst>
              <a:ext uri="{FF2B5EF4-FFF2-40B4-BE49-F238E27FC236}">
                <a16:creationId xmlns:a16="http://schemas.microsoft.com/office/drawing/2014/main" id="{6F6C37C7-B9DE-4A2F-B437-C3D50CCE5FD7}"/>
              </a:ext>
            </a:extLst>
          </p:cNvPr>
          <p:cNvSpPr txBox="1"/>
          <p:nvPr/>
        </p:nvSpPr>
        <p:spPr>
          <a:xfrm>
            <a:off x="1254575" y="1737709"/>
            <a:ext cx="4231825" cy="4893647"/>
          </a:xfrm>
          <a:prstGeom prst="rect">
            <a:avLst/>
          </a:prstGeom>
          <a:noFill/>
        </p:spPr>
        <p:txBody>
          <a:bodyPr wrap="square" rtlCol="0">
            <a:spAutoFit/>
          </a:bodyPr>
          <a:lstStyle/>
          <a:p>
            <a:r>
              <a:rPr lang="en-US" sz="2400" dirty="0"/>
              <a:t>4 pole armature:</a:t>
            </a:r>
          </a:p>
          <a:p>
            <a:pPr marL="285750" indent="-285750">
              <a:buFont typeface="Arial" panose="020B0604020202020204" pitchFamily="34" charset="0"/>
              <a:buChar char="•"/>
            </a:pPr>
            <a:r>
              <a:rPr lang="en-US" sz="2400" dirty="0"/>
              <a:t>2.20A</a:t>
            </a:r>
          </a:p>
          <a:p>
            <a:pPr marL="285750" indent="-285750">
              <a:buFont typeface="Arial" panose="020B0604020202020204" pitchFamily="34" charset="0"/>
              <a:buChar char="•"/>
            </a:pPr>
            <a:r>
              <a:rPr lang="en-US" sz="2400" dirty="0"/>
              <a:t>3v</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Electro magnetized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Needs a push or applied torque to start running</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Using the same current and voltage as the 3 pole armature test, the 4 pole runs faster</a:t>
            </a:r>
          </a:p>
        </p:txBody>
      </p:sp>
    </p:spTree>
    <p:extLst>
      <p:ext uri="{BB962C8B-B14F-4D97-AF65-F5344CB8AC3E}">
        <p14:creationId xmlns:p14="http://schemas.microsoft.com/office/powerpoint/2010/main" val="2375752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pic>
        <p:nvPicPr>
          <p:cNvPr id="4" name="Picture 3">
            <a:extLst>
              <a:ext uri="{FF2B5EF4-FFF2-40B4-BE49-F238E27FC236}">
                <a16:creationId xmlns:a16="http://schemas.microsoft.com/office/drawing/2014/main" id="{95CCBDC7-DC10-4C86-BA5B-41D82E8AFC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83" y="3428999"/>
            <a:ext cx="5615031" cy="3158455"/>
          </a:xfrm>
          <a:prstGeom prst="rect">
            <a:avLst/>
          </a:prstGeom>
        </p:spPr>
      </p:pic>
      <p:pic>
        <p:nvPicPr>
          <p:cNvPr id="6" name="Picture 5">
            <a:extLst>
              <a:ext uri="{FF2B5EF4-FFF2-40B4-BE49-F238E27FC236}">
                <a16:creationId xmlns:a16="http://schemas.microsoft.com/office/drawing/2014/main" id="{02C853F2-E8EB-44D9-AAB8-9EFEC9565D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187" y="1849773"/>
            <a:ext cx="5615030" cy="3158454"/>
          </a:xfrm>
          <a:prstGeom prst="rect">
            <a:avLst/>
          </a:prstGeom>
        </p:spPr>
      </p:pic>
    </p:spTree>
    <p:extLst>
      <p:ext uri="{BB962C8B-B14F-4D97-AF65-F5344CB8AC3E}">
        <p14:creationId xmlns:p14="http://schemas.microsoft.com/office/powerpoint/2010/main" val="1339412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pic>
        <p:nvPicPr>
          <p:cNvPr id="4" name="Picture 3">
            <a:extLst>
              <a:ext uri="{FF2B5EF4-FFF2-40B4-BE49-F238E27FC236}">
                <a16:creationId xmlns:a16="http://schemas.microsoft.com/office/drawing/2014/main" id="{D59DD462-6C63-4664-9FFF-2E37DBC425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281" y="3599787"/>
            <a:ext cx="5406238" cy="3041009"/>
          </a:xfrm>
          <a:prstGeom prst="rect">
            <a:avLst/>
          </a:prstGeom>
        </p:spPr>
      </p:pic>
      <p:pic>
        <p:nvPicPr>
          <p:cNvPr id="6" name="Picture 5">
            <a:extLst>
              <a:ext uri="{FF2B5EF4-FFF2-40B4-BE49-F238E27FC236}">
                <a16:creationId xmlns:a16="http://schemas.microsoft.com/office/drawing/2014/main" id="{16626C97-F596-4BB1-A90A-D5EDBFB12C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2077" y="1908495"/>
            <a:ext cx="5406238" cy="3041009"/>
          </a:xfrm>
          <a:prstGeom prst="rect">
            <a:avLst/>
          </a:prstGeom>
        </p:spPr>
      </p:pic>
    </p:spTree>
    <p:extLst>
      <p:ext uri="{BB962C8B-B14F-4D97-AF65-F5344CB8AC3E}">
        <p14:creationId xmlns:p14="http://schemas.microsoft.com/office/powerpoint/2010/main" val="3743196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pic>
        <p:nvPicPr>
          <p:cNvPr id="4" name="Picture 3">
            <a:extLst>
              <a:ext uri="{FF2B5EF4-FFF2-40B4-BE49-F238E27FC236}">
                <a16:creationId xmlns:a16="http://schemas.microsoft.com/office/drawing/2014/main" id="{11A555E7-79E8-4C2D-9CF7-E90F66499E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391" y="3473953"/>
            <a:ext cx="5788404" cy="3255977"/>
          </a:xfrm>
          <a:prstGeom prst="rect">
            <a:avLst/>
          </a:prstGeom>
        </p:spPr>
      </p:pic>
      <p:pic>
        <p:nvPicPr>
          <p:cNvPr id="6" name="Picture 5">
            <a:extLst>
              <a:ext uri="{FF2B5EF4-FFF2-40B4-BE49-F238E27FC236}">
                <a16:creationId xmlns:a16="http://schemas.microsoft.com/office/drawing/2014/main" id="{76287A2F-AE10-4CEE-892E-A2CC0DB108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852780"/>
            <a:ext cx="5808910" cy="3267512"/>
          </a:xfrm>
          <a:prstGeom prst="rect">
            <a:avLst/>
          </a:prstGeom>
        </p:spPr>
      </p:pic>
    </p:spTree>
    <p:extLst>
      <p:ext uri="{BB962C8B-B14F-4D97-AF65-F5344CB8AC3E}">
        <p14:creationId xmlns:p14="http://schemas.microsoft.com/office/powerpoint/2010/main" val="2884576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pic>
        <p:nvPicPr>
          <p:cNvPr id="4" name="Picture 3">
            <a:extLst>
              <a:ext uri="{FF2B5EF4-FFF2-40B4-BE49-F238E27FC236}">
                <a16:creationId xmlns:a16="http://schemas.microsoft.com/office/drawing/2014/main" id="{83225627-FD58-4148-B920-EE8B1FDF32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48250"/>
            <a:ext cx="8195111" cy="4609750"/>
          </a:xfrm>
          <a:prstGeom prst="rect">
            <a:avLst/>
          </a:prstGeom>
        </p:spPr>
      </p:pic>
    </p:spTree>
    <p:extLst>
      <p:ext uri="{BB962C8B-B14F-4D97-AF65-F5344CB8AC3E}">
        <p14:creationId xmlns:p14="http://schemas.microsoft.com/office/powerpoint/2010/main" val="3806371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pic>
        <p:nvPicPr>
          <p:cNvPr id="4" name="Picture 3">
            <a:extLst>
              <a:ext uri="{FF2B5EF4-FFF2-40B4-BE49-F238E27FC236}">
                <a16:creationId xmlns:a16="http://schemas.microsoft.com/office/drawing/2014/main" id="{62932285-AF76-4456-9028-05DEE4551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093" y="1737709"/>
            <a:ext cx="5905850" cy="3322040"/>
          </a:xfrm>
          <a:prstGeom prst="rect">
            <a:avLst/>
          </a:prstGeom>
        </p:spPr>
      </p:pic>
      <p:pic>
        <p:nvPicPr>
          <p:cNvPr id="6" name="Picture 5">
            <a:extLst>
              <a:ext uri="{FF2B5EF4-FFF2-40B4-BE49-F238E27FC236}">
                <a16:creationId xmlns:a16="http://schemas.microsoft.com/office/drawing/2014/main" id="{B7275A75-7EF7-49D5-A50B-4BA00E3D7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8" y="3305317"/>
            <a:ext cx="5905850" cy="3322041"/>
          </a:xfrm>
          <a:prstGeom prst="rect">
            <a:avLst/>
          </a:prstGeom>
        </p:spPr>
      </p:pic>
    </p:spTree>
    <p:extLst>
      <p:ext uri="{BB962C8B-B14F-4D97-AF65-F5344CB8AC3E}">
        <p14:creationId xmlns:p14="http://schemas.microsoft.com/office/powerpoint/2010/main" val="3961834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 multiple pole dc motor test</a:t>
            </a:r>
          </a:p>
        </p:txBody>
      </p:sp>
      <p:pic>
        <p:nvPicPr>
          <p:cNvPr id="4" name="Picture 3">
            <a:extLst>
              <a:ext uri="{FF2B5EF4-FFF2-40B4-BE49-F238E27FC236}">
                <a16:creationId xmlns:a16="http://schemas.microsoft.com/office/drawing/2014/main" id="{D5342F69-6674-4F06-B392-DF0C22B0D6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837" y="3598477"/>
            <a:ext cx="5410898" cy="3043630"/>
          </a:xfrm>
          <a:prstGeom prst="rect">
            <a:avLst/>
          </a:prstGeom>
        </p:spPr>
      </p:pic>
      <p:pic>
        <p:nvPicPr>
          <p:cNvPr id="6" name="Picture 5">
            <a:extLst>
              <a:ext uri="{FF2B5EF4-FFF2-40B4-BE49-F238E27FC236}">
                <a16:creationId xmlns:a16="http://schemas.microsoft.com/office/drawing/2014/main" id="{118CB1C6-0BB4-4A06-8771-D53A9CEBD6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0994" y="2298583"/>
            <a:ext cx="5764169" cy="3242345"/>
          </a:xfrm>
          <a:prstGeom prst="rect">
            <a:avLst/>
          </a:prstGeom>
        </p:spPr>
      </p:pic>
    </p:spTree>
    <p:extLst>
      <p:ext uri="{BB962C8B-B14F-4D97-AF65-F5344CB8AC3E}">
        <p14:creationId xmlns:p14="http://schemas.microsoft.com/office/powerpoint/2010/main" val="3753647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230642"/>
            <a:ext cx="9631187" cy="1507067"/>
          </a:xfrm>
        </p:spPr>
        <p:txBody>
          <a:bodyPr/>
          <a:lstStyle/>
          <a:p>
            <a:r>
              <a:rPr lang="en-US" dirty="0"/>
              <a:t> Difference between shunt and series</a:t>
            </a:r>
          </a:p>
        </p:txBody>
      </p:sp>
      <p:sp>
        <p:nvSpPr>
          <p:cNvPr id="5" name="Rectangle 4">
            <a:extLst>
              <a:ext uri="{FF2B5EF4-FFF2-40B4-BE49-F238E27FC236}">
                <a16:creationId xmlns:a16="http://schemas.microsoft.com/office/drawing/2014/main" id="{2522F350-8D24-4375-B1B3-2AC3EB4A3A8B}"/>
              </a:ext>
            </a:extLst>
          </p:cNvPr>
          <p:cNvSpPr/>
          <p:nvPr/>
        </p:nvSpPr>
        <p:spPr>
          <a:xfrm>
            <a:off x="913773" y="2119912"/>
            <a:ext cx="7496960" cy="2803781"/>
          </a:xfrm>
          <a:prstGeom prst="rect">
            <a:avLst/>
          </a:prstGeom>
        </p:spPr>
        <p:txBody>
          <a:bodyPr wrap="square">
            <a:spAutoFit/>
          </a:bodyPr>
          <a:lstStyle/>
          <a:p>
            <a:pPr>
              <a:lnSpc>
                <a:spcPct val="150000"/>
              </a:lnSpc>
            </a:pPr>
            <a:r>
              <a:rPr lang="en-US" sz="2000" dirty="0"/>
              <a:t>A shunt motor has the field windings connected in parallel with the armature and a series motor has the field windings connected in series with the armature. Shunt windings are parallel and hence have low current and Series motors have series windings, thus having a high armature current which is the same as field current.</a:t>
            </a:r>
          </a:p>
        </p:txBody>
      </p:sp>
      <p:sp>
        <p:nvSpPr>
          <p:cNvPr id="7" name="Rectangle 6">
            <a:extLst>
              <a:ext uri="{FF2B5EF4-FFF2-40B4-BE49-F238E27FC236}">
                <a16:creationId xmlns:a16="http://schemas.microsoft.com/office/drawing/2014/main" id="{E8DDD742-1652-4D14-B348-716B8AE285DC}"/>
              </a:ext>
            </a:extLst>
          </p:cNvPr>
          <p:cNvSpPr/>
          <p:nvPr/>
        </p:nvSpPr>
        <p:spPr>
          <a:xfrm>
            <a:off x="913773" y="5429585"/>
            <a:ext cx="6096000" cy="646331"/>
          </a:xfrm>
          <a:prstGeom prst="rect">
            <a:avLst/>
          </a:prstGeom>
        </p:spPr>
        <p:txBody>
          <a:bodyPr>
            <a:spAutoFit/>
          </a:bodyPr>
          <a:lstStyle/>
          <a:p>
            <a:r>
              <a:rPr lang="en-US" dirty="0">
                <a:solidFill>
                  <a:srgbClr val="006621"/>
                </a:solidFill>
                <a:latin typeface="Roboto"/>
              </a:rPr>
              <a:t>https://www.quora.com/What-is-the-difference-between-a-DC-shunt-and-a-series-motor</a:t>
            </a:r>
            <a:endParaRPr lang="en-US" dirty="0"/>
          </a:p>
        </p:txBody>
      </p:sp>
    </p:spTree>
    <p:extLst>
      <p:ext uri="{BB962C8B-B14F-4D97-AF65-F5344CB8AC3E}">
        <p14:creationId xmlns:p14="http://schemas.microsoft.com/office/powerpoint/2010/main" val="2075679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230642"/>
            <a:ext cx="9631187" cy="1507067"/>
          </a:xfrm>
        </p:spPr>
        <p:txBody>
          <a:bodyPr/>
          <a:lstStyle/>
          <a:p>
            <a:r>
              <a:rPr lang="en-US" dirty="0"/>
              <a:t> Difference between shunt and series</a:t>
            </a:r>
          </a:p>
        </p:txBody>
      </p:sp>
      <p:sp>
        <p:nvSpPr>
          <p:cNvPr id="3" name="Rectangle 2">
            <a:extLst>
              <a:ext uri="{FF2B5EF4-FFF2-40B4-BE49-F238E27FC236}">
                <a16:creationId xmlns:a16="http://schemas.microsoft.com/office/drawing/2014/main" id="{E06FC86D-8CC5-4EE9-82D1-D9F459D85982}"/>
              </a:ext>
            </a:extLst>
          </p:cNvPr>
          <p:cNvSpPr/>
          <p:nvPr/>
        </p:nvSpPr>
        <p:spPr>
          <a:xfrm>
            <a:off x="1017864" y="2245396"/>
            <a:ext cx="6096000" cy="2585323"/>
          </a:xfrm>
          <a:prstGeom prst="rect">
            <a:avLst/>
          </a:prstGeom>
        </p:spPr>
        <p:txBody>
          <a:bodyPr>
            <a:spAutoFit/>
          </a:bodyPr>
          <a:lstStyle/>
          <a:p>
            <a:r>
              <a:rPr lang="en-US" dirty="0"/>
              <a:t>The different characteristics have been discussed in Art.</a:t>
            </a:r>
          </a:p>
          <a:p>
            <a:endParaRPr lang="en-US" dirty="0"/>
          </a:p>
          <a:p>
            <a:r>
              <a:rPr lang="en-US" dirty="0"/>
              <a:t>It is clear that</a:t>
            </a:r>
          </a:p>
          <a:p>
            <a:endParaRPr lang="en-US" dirty="0"/>
          </a:p>
          <a:p>
            <a:r>
              <a:rPr lang="en-US" dirty="0"/>
              <a:t>(a) speed of a shunt motor is sufficiently constant.</a:t>
            </a:r>
          </a:p>
          <a:p>
            <a:endParaRPr lang="en-US" dirty="0"/>
          </a:p>
          <a:p>
            <a:r>
              <a:rPr lang="en-US" dirty="0"/>
              <a:t>(b) for the same current input, its starting torque is not a high as that of series motor.</a:t>
            </a:r>
          </a:p>
        </p:txBody>
      </p:sp>
      <p:sp>
        <p:nvSpPr>
          <p:cNvPr id="4" name="TextBox 3">
            <a:extLst>
              <a:ext uri="{FF2B5EF4-FFF2-40B4-BE49-F238E27FC236}">
                <a16:creationId xmlns:a16="http://schemas.microsoft.com/office/drawing/2014/main" id="{931CD2BA-88F6-4A56-872B-F04A7E906175}"/>
              </a:ext>
            </a:extLst>
          </p:cNvPr>
          <p:cNvSpPr txBox="1"/>
          <p:nvPr/>
        </p:nvSpPr>
        <p:spPr>
          <a:xfrm>
            <a:off x="1174459" y="1602297"/>
            <a:ext cx="3246540" cy="369332"/>
          </a:xfrm>
          <a:prstGeom prst="rect">
            <a:avLst/>
          </a:prstGeom>
          <a:noFill/>
        </p:spPr>
        <p:txBody>
          <a:bodyPr wrap="square" rtlCol="0">
            <a:spAutoFit/>
          </a:bodyPr>
          <a:lstStyle/>
          <a:p>
            <a:r>
              <a:rPr lang="en-US" dirty="0"/>
              <a:t>Shunt Motor Characteristics</a:t>
            </a:r>
          </a:p>
        </p:txBody>
      </p:sp>
    </p:spTree>
    <p:extLst>
      <p:ext uri="{BB962C8B-B14F-4D97-AF65-F5344CB8AC3E}">
        <p14:creationId xmlns:p14="http://schemas.microsoft.com/office/powerpoint/2010/main" val="1339218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230642"/>
            <a:ext cx="8534400" cy="1507067"/>
          </a:xfrm>
        </p:spPr>
        <p:txBody>
          <a:bodyPr/>
          <a:lstStyle/>
          <a:p>
            <a:r>
              <a:rPr lang="en-US" dirty="0"/>
              <a:t>How Does the Rotation Work?</a:t>
            </a:r>
          </a:p>
        </p:txBody>
      </p:sp>
      <p:sp>
        <p:nvSpPr>
          <p:cNvPr id="3" name="Content Placeholder 2"/>
          <p:cNvSpPr>
            <a:spLocks noGrp="1"/>
          </p:cNvSpPr>
          <p:nvPr>
            <p:ph sz="quarter" idx="13"/>
          </p:nvPr>
        </p:nvSpPr>
        <p:spPr/>
        <p:txBody>
          <a:bodyPr>
            <a:normAutofit fontScale="92500" lnSpcReduction="20000"/>
          </a:bodyPr>
          <a:lstStyle/>
          <a:p>
            <a:r>
              <a:rPr lang="en-US" dirty="0"/>
              <a:t>By using two stationary magnets on both sides of an electromagnet, repulsive and attractive forces will be produce torque.</a:t>
            </a:r>
          </a:p>
          <a:p>
            <a:endParaRPr lang="en-US" dirty="0"/>
          </a:p>
          <a:p>
            <a:endParaRPr lang="en-US" dirty="0"/>
          </a:p>
          <a:p>
            <a:endParaRPr lang="en-US" dirty="0"/>
          </a:p>
          <a:p>
            <a:endParaRPr lang="en-US" dirty="0"/>
          </a:p>
          <a:p>
            <a:endParaRPr lang="en-US" dirty="0"/>
          </a:p>
          <a:p>
            <a:endParaRPr lang="en-US" dirty="0"/>
          </a:p>
          <a:p>
            <a:pPr marL="0" indent="0">
              <a:buNone/>
            </a:pPr>
            <a:r>
              <a:rPr lang="en-US" i="1" u="sng" dirty="0"/>
              <a:t>-Electromagnet: A piece of iron that has a wire coil wrapped around it that then has voltage applied to both of its terminals.</a:t>
            </a:r>
          </a:p>
          <a:p>
            <a:pPr marL="0" indent="0">
              <a:buNone/>
            </a:pPr>
            <a:endParaRPr lang="en-US" dirty="0"/>
          </a:p>
        </p:txBody>
      </p:sp>
    </p:spTree>
    <p:extLst>
      <p:ext uri="{BB962C8B-B14F-4D97-AF65-F5344CB8AC3E}">
        <p14:creationId xmlns:p14="http://schemas.microsoft.com/office/powerpoint/2010/main" val="1030396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3" y="230642"/>
            <a:ext cx="9631187" cy="1507067"/>
          </a:xfrm>
        </p:spPr>
        <p:txBody>
          <a:bodyPr/>
          <a:lstStyle/>
          <a:p>
            <a:r>
              <a:rPr lang="en-US" dirty="0"/>
              <a:t> Difference between shunt and series</a:t>
            </a:r>
          </a:p>
        </p:txBody>
      </p:sp>
      <p:sp>
        <p:nvSpPr>
          <p:cNvPr id="4" name="TextBox 3">
            <a:extLst>
              <a:ext uri="{FF2B5EF4-FFF2-40B4-BE49-F238E27FC236}">
                <a16:creationId xmlns:a16="http://schemas.microsoft.com/office/drawing/2014/main" id="{931CD2BA-88F6-4A56-872B-F04A7E906175}"/>
              </a:ext>
            </a:extLst>
          </p:cNvPr>
          <p:cNvSpPr txBox="1"/>
          <p:nvPr/>
        </p:nvSpPr>
        <p:spPr>
          <a:xfrm>
            <a:off x="1174459" y="1602297"/>
            <a:ext cx="3246540" cy="369332"/>
          </a:xfrm>
          <a:prstGeom prst="rect">
            <a:avLst/>
          </a:prstGeom>
          <a:noFill/>
        </p:spPr>
        <p:txBody>
          <a:bodyPr wrap="square" rtlCol="0">
            <a:spAutoFit/>
          </a:bodyPr>
          <a:lstStyle/>
          <a:p>
            <a:r>
              <a:rPr lang="en-US" dirty="0"/>
              <a:t>Series Motor Characteristics</a:t>
            </a:r>
          </a:p>
        </p:txBody>
      </p:sp>
      <p:sp>
        <p:nvSpPr>
          <p:cNvPr id="5" name="Rectangle 4">
            <a:extLst>
              <a:ext uri="{FF2B5EF4-FFF2-40B4-BE49-F238E27FC236}">
                <a16:creationId xmlns:a16="http://schemas.microsoft.com/office/drawing/2014/main" id="{591D5E5E-1665-4475-9088-3EE91E04F475}"/>
              </a:ext>
            </a:extLst>
          </p:cNvPr>
          <p:cNvSpPr/>
          <p:nvPr/>
        </p:nvSpPr>
        <p:spPr>
          <a:xfrm>
            <a:off x="405467" y="2340442"/>
            <a:ext cx="9569041" cy="3539430"/>
          </a:xfrm>
          <a:prstGeom prst="rect">
            <a:avLst/>
          </a:prstGeom>
        </p:spPr>
        <p:txBody>
          <a:bodyPr wrap="square">
            <a:spAutoFit/>
          </a:bodyPr>
          <a:lstStyle/>
          <a:p>
            <a:pPr marL="285750" indent="-285750">
              <a:buFont typeface="Arial" panose="020B0604020202020204" pitchFamily="34" charset="0"/>
              <a:buChar char="•"/>
            </a:pPr>
            <a:r>
              <a:rPr lang="en-US" sz="1400" dirty="0"/>
              <a:t>A relatively huge starting torques.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Have good accelerating torques.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Have low speed at high loads and dangerously high speed at low loads.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When a large starting torque is required i.e. for driving hoists, cranes, trams etc.</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When the motor can be directly coupled to a load such as a fan whose torque increases with speed.</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If constancy of speed is not essential, then, in fact, the decrease of speed with increase of load has the advantage that the power absorbed by the motor does not increase as rapidly as the torque. For instance, when torque is doubled, the power approximately increases by about 50 to 60% only.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 series motor should not be used where there is a possibility of the load decreasing to a very small value. Thus, it should not be used for driving centrifugal pumps or for a belt-drive of any kind.</a:t>
            </a:r>
          </a:p>
        </p:txBody>
      </p:sp>
      <p:sp>
        <p:nvSpPr>
          <p:cNvPr id="6" name="Rectangle 5">
            <a:extLst>
              <a:ext uri="{FF2B5EF4-FFF2-40B4-BE49-F238E27FC236}">
                <a16:creationId xmlns:a16="http://schemas.microsoft.com/office/drawing/2014/main" id="{6E052217-3EB1-4CD5-8143-FDB80E1BD40F}"/>
              </a:ext>
            </a:extLst>
          </p:cNvPr>
          <p:cNvSpPr/>
          <p:nvPr/>
        </p:nvSpPr>
        <p:spPr>
          <a:xfrm>
            <a:off x="321578" y="6159439"/>
            <a:ext cx="11766958" cy="646331"/>
          </a:xfrm>
          <a:prstGeom prst="rect">
            <a:avLst/>
          </a:prstGeom>
        </p:spPr>
        <p:txBody>
          <a:bodyPr wrap="square">
            <a:spAutoFit/>
          </a:bodyPr>
          <a:lstStyle/>
          <a:p>
            <a:r>
              <a:rPr lang="en-US" dirty="0"/>
              <a:t>http://machineryequipmentonline.com/electric-equipment/d-c-motorcomparison-of-shunt-and-series-motors/</a:t>
            </a:r>
          </a:p>
        </p:txBody>
      </p:sp>
    </p:spTree>
    <p:extLst>
      <p:ext uri="{BB962C8B-B14F-4D97-AF65-F5344CB8AC3E}">
        <p14:creationId xmlns:p14="http://schemas.microsoft.com/office/powerpoint/2010/main" val="2698402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535443"/>
            <a:ext cx="8534400" cy="1507067"/>
          </a:xfrm>
        </p:spPr>
        <p:txBody>
          <a:bodyPr/>
          <a:lstStyle/>
          <a:p>
            <a:r>
              <a:rPr lang="en-US" dirty="0"/>
              <a:t>Issues?</a:t>
            </a:r>
          </a:p>
        </p:txBody>
      </p:sp>
      <p:sp>
        <p:nvSpPr>
          <p:cNvPr id="3" name="Content Placeholder 2"/>
          <p:cNvSpPr>
            <a:spLocks noGrp="1"/>
          </p:cNvSpPr>
          <p:nvPr>
            <p:ph sz="quarter" idx="13"/>
          </p:nvPr>
        </p:nvSpPr>
        <p:spPr/>
        <p:txBody>
          <a:bodyPr/>
          <a:lstStyle/>
          <a:p>
            <a:r>
              <a:rPr lang="en-US" dirty="0"/>
              <a:t>A couple of issues arise with this design such as, wires getting twisted and changing the direction of the current at the right time. </a:t>
            </a:r>
          </a:p>
          <a:p>
            <a:endParaRPr lang="en-US" dirty="0"/>
          </a:p>
          <a:p>
            <a:r>
              <a:rPr lang="en-US" dirty="0"/>
              <a:t>The solutions to these problems are by using two different devices within the motor, a split ring commutator, and a pair of brushes.</a:t>
            </a:r>
          </a:p>
          <a:p>
            <a:endParaRPr lang="en-US" dirty="0"/>
          </a:p>
        </p:txBody>
      </p:sp>
    </p:spTree>
    <p:extLst>
      <p:ext uri="{BB962C8B-B14F-4D97-AF65-F5344CB8AC3E}">
        <p14:creationId xmlns:p14="http://schemas.microsoft.com/office/powerpoint/2010/main" val="1395268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621" y="188601"/>
            <a:ext cx="8534400" cy="1507067"/>
          </a:xfrm>
        </p:spPr>
        <p:txBody>
          <a:bodyPr/>
          <a:lstStyle/>
          <a:p>
            <a:r>
              <a:rPr lang="en-US" dirty="0"/>
              <a:t>How do these devices work?</a:t>
            </a:r>
          </a:p>
        </p:txBody>
      </p:sp>
      <p:sp>
        <p:nvSpPr>
          <p:cNvPr id="3" name="Content Placeholder 2"/>
          <p:cNvSpPr>
            <a:spLocks noGrp="1"/>
          </p:cNvSpPr>
          <p:nvPr>
            <p:ph sz="quarter" idx="13"/>
          </p:nvPr>
        </p:nvSpPr>
        <p:spPr>
          <a:xfrm>
            <a:off x="567697" y="1613283"/>
            <a:ext cx="10515600" cy="4351338"/>
          </a:xfrm>
        </p:spPr>
        <p:txBody>
          <a:bodyPr>
            <a:normAutofit/>
          </a:bodyPr>
          <a:lstStyle/>
          <a:p>
            <a:r>
              <a:rPr lang="en-US" dirty="0"/>
              <a:t>Brushes: Electrons go through the loop of the negative brush, flow around the loop, then exit through the positive brush. As the current flows through the loop, a magnetic field is created.</a:t>
            </a:r>
          </a:p>
          <a:p>
            <a:endParaRPr lang="en-US" dirty="0"/>
          </a:p>
          <a:p>
            <a:r>
              <a:rPr lang="en-US" dirty="0"/>
              <a:t>Commutator: This device maintains the correct direction of current flow through the armature windings. In order for the motor to develop a turning force, the magnetic field polarity of the armature must remain constant in relation to the polarity of the pole pieces.  </a:t>
            </a:r>
          </a:p>
          <a:p>
            <a:pPr marL="0" indent="0">
              <a:buNone/>
            </a:pPr>
            <a:endParaRPr lang="en-US" dirty="0"/>
          </a:p>
          <a:p>
            <a:r>
              <a:rPr lang="en-US" i="1" u="sng" dirty="0"/>
              <a:t>Armature windings are the main current carrying winding in which the electromotive force or counter </a:t>
            </a:r>
            <a:r>
              <a:rPr lang="en-US" i="1" u="sng" dirty="0" err="1"/>
              <a:t>emf</a:t>
            </a:r>
            <a:r>
              <a:rPr lang="en-US" i="1" u="sng" dirty="0"/>
              <a:t> of rotation is induced.</a:t>
            </a:r>
          </a:p>
        </p:txBody>
      </p:sp>
    </p:spTree>
    <p:extLst>
      <p:ext uri="{BB962C8B-B14F-4D97-AF65-F5344CB8AC3E}">
        <p14:creationId xmlns:p14="http://schemas.microsoft.com/office/powerpoint/2010/main" val="3691492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dc moto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175" y="4189562"/>
            <a:ext cx="3637663" cy="26684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c motor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64838" y="4294699"/>
            <a:ext cx="3277549" cy="24581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dc mo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337" y="7234"/>
            <a:ext cx="5342021" cy="39418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dc motors brush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5363" y="2361363"/>
            <a:ext cx="4496637" cy="4496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8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29727-DF57-482E-9FB7-C4D0FC336D0F}"/>
              </a:ext>
            </a:extLst>
          </p:cNvPr>
          <p:cNvSpPr>
            <a:spLocks noGrp="1"/>
          </p:cNvSpPr>
          <p:nvPr>
            <p:ph type="title"/>
          </p:nvPr>
        </p:nvSpPr>
        <p:spPr/>
        <p:txBody>
          <a:bodyPr/>
          <a:lstStyle/>
          <a:p>
            <a:r>
              <a:rPr lang="en-US" dirty="0"/>
              <a:t>Multisim</a:t>
            </a:r>
          </a:p>
        </p:txBody>
      </p:sp>
      <p:pic>
        <p:nvPicPr>
          <p:cNvPr id="5" name="Picture 4">
            <a:extLst>
              <a:ext uri="{FF2B5EF4-FFF2-40B4-BE49-F238E27FC236}">
                <a16:creationId xmlns:a16="http://schemas.microsoft.com/office/drawing/2014/main" id="{A5BF65C2-4D73-41CC-AF94-087AA2E5D330}"/>
              </a:ext>
            </a:extLst>
          </p:cNvPr>
          <p:cNvPicPr>
            <a:picLocks noChangeAspect="1"/>
          </p:cNvPicPr>
          <p:nvPr/>
        </p:nvPicPr>
        <p:blipFill>
          <a:blip r:embed="rId2"/>
          <a:stretch>
            <a:fillRect/>
          </a:stretch>
        </p:blipFill>
        <p:spPr>
          <a:xfrm>
            <a:off x="445490" y="2340331"/>
            <a:ext cx="4067787" cy="3706206"/>
          </a:xfrm>
          <a:prstGeom prst="rect">
            <a:avLst/>
          </a:prstGeom>
        </p:spPr>
      </p:pic>
      <p:pic>
        <p:nvPicPr>
          <p:cNvPr id="1026" name="Picture 2" descr="Image result for dc motor multisim design">
            <a:extLst>
              <a:ext uri="{FF2B5EF4-FFF2-40B4-BE49-F238E27FC236}">
                <a16:creationId xmlns:a16="http://schemas.microsoft.com/office/drawing/2014/main" id="{0835534A-F5E4-42D5-9BF2-23F70094E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0337" y="1979605"/>
            <a:ext cx="5316348" cy="374886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DB75E4-BD21-45EA-B024-1D8FA4F94D7F}"/>
              </a:ext>
            </a:extLst>
          </p:cNvPr>
          <p:cNvSpPr txBox="1"/>
          <p:nvPr/>
        </p:nvSpPr>
        <p:spPr>
          <a:xfrm>
            <a:off x="1883765" y="1970999"/>
            <a:ext cx="1191236" cy="369332"/>
          </a:xfrm>
          <a:prstGeom prst="rect">
            <a:avLst/>
          </a:prstGeom>
          <a:noFill/>
        </p:spPr>
        <p:txBody>
          <a:bodyPr wrap="square" rtlCol="0">
            <a:spAutoFit/>
          </a:bodyPr>
          <a:lstStyle/>
          <a:p>
            <a:r>
              <a:rPr lang="en-US" dirty="0"/>
              <a:t>My version</a:t>
            </a:r>
          </a:p>
        </p:txBody>
      </p:sp>
      <p:sp>
        <p:nvSpPr>
          <p:cNvPr id="7" name="TextBox 6">
            <a:extLst>
              <a:ext uri="{FF2B5EF4-FFF2-40B4-BE49-F238E27FC236}">
                <a16:creationId xmlns:a16="http://schemas.microsoft.com/office/drawing/2014/main" id="{391D8DB3-3BDE-4A20-845A-3D204044B1C1}"/>
              </a:ext>
            </a:extLst>
          </p:cNvPr>
          <p:cNvSpPr txBox="1"/>
          <p:nvPr/>
        </p:nvSpPr>
        <p:spPr>
          <a:xfrm>
            <a:off x="7533215" y="1610273"/>
            <a:ext cx="2759978" cy="369332"/>
          </a:xfrm>
          <a:prstGeom prst="rect">
            <a:avLst/>
          </a:prstGeom>
          <a:noFill/>
        </p:spPr>
        <p:txBody>
          <a:bodyPr wrap="square" rtlCol="0">
            <a:spAutoFit/>
          </a:bodyPr>
          <a:lstStyle/>
          <a:p>
            <a:r>
              <a:rPr lang="en-US" dirty="0"/>
              <a:t>Internet found version</a:t>
            </a:r>
          </a:p>
        </p:txBody>
      </p:sp>
    </p:spTree>
    <p:extLst>
      <p:ext uri="{BB962C8B-B14F-4D97-AF65-F5344CB8AC3E}">
        <p14:creationId xmlns:p14="http://schemas.microsoft.com/office/powerpoint/2010/main" val="241493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4" y="409318"/>
            <a:ext cx="8534400" cy="1507067"/>
          </a:xfrm>
        </p:spPr>
        <p:txBody>
          <a:bodyPr/>
          <a:lstStyle/>
          <a:p>
            <a:r>
              <a:rPr lang="en-US" dirty="0"/>
              <a:t>Work Cited</a:t>
            </a:r>
          </a:p>
        </p:txBody>
      </p:sp>
      <p:sp>
        <p:nvSpPr>
          <p:cNvPr id="3" name="Content Placeholder 2"/>
          <p:cNvSpPr>
            <a:spLocks noGrp="1"/>
          </p:cNvSpPr>
          <p:nvPr>
            <p:ph sz="quarter" idx="13"/>
          </p:nvPr>
        </p:nvSpPr>
        <p:spPr/>
        <p:txBody>
          <a:bodyPr/>
          <a:lstStyle/>
          <a:p>
            <a:pPr marL="0" indent="0">
              <a:buNone/>
            </a:pPr>
            <a:r>
              <a:rPr lang="en-US" dirty="0"/>
              <a:t>www.swigercoil.com/armature-winding-repair.asp</a:t>
            </a:r>
          </a:p>
          <a:p>
            <a:pPr marL="0" indent="0">
              <a:buNone/>
            </a:pPr>
            <a:br>
              <a:rPr lang="en-US" dirty="0"/>
            </a:br>
            <a:r>
              <a:rPr lang="en-US" dirty="0">
                <a:hlinkClick r:id="rId2"/>
              </a:rPr>
              <a:t>https://community.nxp.com/docs/DOC-1067</a:t>
            </a:r>
            <a:endParaRPr lang="en-US" dirty="0"/>
          </a:p>
          <a:p>
            <a:pPr marL="0" indent="0">
              <a:buNone/>
            </a:pPr>
            <a:endParaRPr lang="en-US" dirty="0"/>
          </a:p>
          <a:p>
            <a:pPr marL="0" indent="0">
              <a:buNone/>
            </a:pPr>
            <a:r>
              <a:rPr lang="en-US" dirty="0"/>
              <a:t>Electrical Transformers and Rotating Machines; 4</a:t>
            </a:r>
            <a:r>
              <a:rPr lang="en-US" baseline="30000" dirty="0"/>
              <a:t>th</a:t>
            </a:r>
            <a:r>
              <a:rPr lang="en-US" dirty="0"/>
              <a:t> edition.</a:t>
            </a:r>
          </a:p>
        </p:txBody>
      </p:sp>
    </p:spTree>
    <p:extLst>
      <p:ext uri="{BB962C8B-B14F-4D97-AF65-F5344CB8AC3E}">
        <p14:creationId xmlns:p14="http://schemas.microsoft.com/office/powerpoint/2010/main" val="420255797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645</TotalTime>
  <Words>1306</Words>
  <Application>Microsoft Office PowerPoint</Application>
  <PresentationFormat>Widescreen</PresentationFormat>
  <Paragraphs>195</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Century Gothic</vt:lpstr>
      <vt:lpstr>Roboto</vt:lpstr>
      <vt:lpstr>Wingdings 3</vt:lpstr>
      <vt:lpstr>Slice</vt:lpstr>
      <vt:lpstr>EECT 223 Lab Notebook</vt:lpstr>
      <vt:lpstr>DC Motor Functionality</vt:lpstr>
      <vt:lpstr>What is a DC Motor?</vt:lpstr>
      <vt:lpstr>How Does the Rotation Work?</vt:lpstr>
      <vt:lpstr>Issues?</vt:lpstr>
      <vt:lpstr>How do these devices work?</vt:lpstr>
      <vt:lpstr>PowerPoint Presentation</vt:lpstr>
      <vt:lpstr>Multisim</vt:lpstr>
      <vt:lpstr>Work Cited</vt:lpstr>
      <vt:lpstr>Dc Generator Lab</vt:lpstr>
      <vt:lpstr>Dc Generator Lab</vt:lpstr>
      <vt:lpstr>Ac Generator Lab</vt:lpstr>
      <vt:lpstr>Ac Generator Lab</vt:lpstr>
      <vt:lpstr>Ac/dc Generator Lab</vt:lpstr>
      <vt:lpstr> Arduino Based Dyno Lab</vt:lpstr>
      <vt:lpstr> Arduino Based Dyno Lab</vt:lpstr>
      <vt:lpstr> Arduino Based Dyno Lab</vt:lpstr>
      <vt:lpstr> Arduino Based Dyno Lab</vt:lpstr>
      <vt:lpstr> Arduino Based Dyno Lab</vt:lpstr>
      <vt:lpstr> Arduino Based Dyno Lab</vt:lpstr>
      <vt:lpstr> Arduino Based Dyno Lab</vt:lpstr>
      <vt:lpstr> Arduino Based Dyno Lab</vt:lpstr>
      <vt:lpstr> Arduino Based Dyno Lab</vt:lpstr>
      <vt:lpstr> Arduino Based Dyno Lab</vt:lpstr>
      <vt:lpstr> Arduino Based Dyno Lab</vt:lpstr>
      <vt:lpstr> Arduino Based Dyno Lab</vt:lpstr>
      <vt:lpstr> small basic motor test</vt:lpstr>
      <vt:lpstr> multiple pole dc motor test</vt:lpstr>
      <vt:lpstr> multiple pole dc motor test</vt:lpstr>
      <vt:lpstr> multiple pole dc motor test</vt:lpstr>
      <vt:lpstr> multiple pole dc motor test</vt:lpstr>
      <vt:lpstr> multiple pole dc motor test</vt:lpstr>
      <vt:lpstr> multiple pole dc motor test</vt:lpstr>
      <vt:lpstr> multiple pole dc motor test</vt:lpstr>
      <vt:lpstr> multiple pole dc motor test</vt:lpstr>
      <vt:lpstr> multiple pole dc motor test</vt:lpstr>
      <vt:lpstr> multiple pole dc motor test</vt:lpstr>
      <vt:lpstr> Difference between shunt and series</vt:lpstr>
      <vt:lpstr> Difference between shunt and series</vt:lpstr>
      <vt:lpstr> Difference between shunt and series</vt:lpstr>
    </vt:vector>
  </TitlesOfParts>
  <Company>Ivy Tech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EECT 223 Lab Notebook</dc:title>
  <dc:creator>Cohlten Charles Green</dc:creator>
  <cp:lastModifiedBy>Cohlten Green</cp:lastModifiedBy>
  <cp:revision>15</cp:revision>
  <dcterms:created xsi:type="dcterms:W3CDTF">2018-04-17T22:54:15Z</dcterms:created>
  <dcterms:modified xsi:type="dcterms:W3CDTF">2019-04-28T22:45:57Z</dcterms:modified>
</cp:coreProperties>
</file>